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20"/>
  </p:notesMasterIdLst>
  <p:handoutMasterIdLst>
    <p:handoutMasterId r:id="rId21"/>
  </p:handoutMasterIdLst>
  <p:sldIdLst>
    <p:sldId id="338" r:id="rId3"/>
    <p:sldId id="339" r:id="rId4"/>
    <p:sldId id="349" r:id="rId5"/>
    <p:sldId id="348" r:id="rId6"/>
    <p:sldId id="350" r:id="rId7"/>
    <p:sldId id="337" r:id="rId8"/>
    <p:sldId id="351" r:id="rId9"/>
    <p:sldId id="352" r:id="rId10"/>
    <p:sldId id="353" r:id="rId11"/>
    <p:sldId id="354" r:id="rId12"/>
    <p:sldId id="355" r:id="rId13"/>
    <p:sldId id="356" r:id="rId14"/>
    <p:sldId id="357" r:id="rId15"/>
    <p:sldId id="358" r:id="rId16"/>
    <p:sldId id="360" r:id="rId17"/>
    <p:sldId id="361" r:id="rId18"/>
    <p:sldId id="3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16" clrIdx="0">
    <p:extLst>
      <p:ext uri="{19B8F6BF-5375-455C-9EA6-DF929625EA0E}">
        <p15:presenceInfo xmlns:p15="http://schemas.microsoft.com/office/powerpoint/2012/main" userId="V.Savkovic" providerId="None"/>
      </p:ext>
    </p:extLst>
  </p:cmAuthor>
  <p:cmAuthor id="2" name="PC" initials="P" lastIdx="8" clrIdx="1">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5050"/>
    <a:srgbClr val="FF6600"/>
    <a:srgbClr val="FF3300"/>
    <a:srgbClr val="D43414"/>
    <a:srgbClr val="EAEAEA"/>
    <a:srgbClr val="CC0000"/>
    <a:srgbClr val="FFCC66"/>
    <a:srgbClr val="80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36" autoAdjust="0"/>
    <p:restoredTop sz="94103" autoAdjust="0"/>
  </p:normalViewPr>
  <p:slideViewPr>
    <p:cSldViewPr>
      <p:cViewPr varScale="1">
        <p:scale>
          <a:sx n="87" d="100"/>
          <a:sy n="87" d="100"/>
        </p:scale>
        <p:origin x="590" y="48"/>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1-28T13:07:10.682" idx="3">
    <p:pos x="3522" y="3064"/>
    <p:text>U ovom slučaju je Sud pravde, dakle, po prvi put utvrdio da su (nove) odredbe kojima se uređuje, tj. uvodi sloboda kretanja na unutrašnjem tržištu neposredno primjenjive na teritoriji država članica, tj da ispunjavaju Van Gend en Loos test kriterijume. (o testu više kod sljedeće nastavne jedince), tj. da predstavljaju JASNU i BEZUSLONU zabranu, koja NE ZAHTIEVA IMPLEMENTACIONE INSTRUMENTE sekundarnog prava.</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1-30T16:49:04.954" idx="11">
    <p:pos x="6300" y="817"/>
    <p:text>Dio prezentacije prema knjizi Pravo unutrašnjeg tržišta EU - privatnopravni aspekti (V. Savković)</p:text>
    <p:extLst>
      <p:ext uri="{C676402C-5697-4E1C-873F-D02D1690AC5C}">
        <p15:threadingInfo xmlns:p15="http://schemas.microsoft.com/office/powerpoint/2012/main" timeZoneBias="-60"/>
      </p:ext>
    </p:extLst>
  </p:cm>
  <p:cm authorId="1" dt="2021-01-30T19:21:41.745" idx="12">
    <p:pos x="5189" y="2257"/>
    <p:text>65. stav 1. tačka a) UFEU „predstavlja odstupanje od fundamentalnog principa slobode kretanja kapitala, te da stoga mora biti tretirana striktno. Stoga se ne može tumačiti tako da se smatra usklađena sa Ugovorom svaka odredba nacionalnog poreskog zakonodavstva kojom se pravi razlika između poreskih obveznika povodom različitog mjesta prebivališta ili mjesta u koje je uložen njihov kapital."                                       Sud ističe da, načelno, poreski propisi koji bi mogli biti dozvoljeni  moraju biti opravdani preovlađujućim razlozima od opšteg interesa, što je standard iz prakse Suda u slučajevima koji se odnose na  slobodu kretanja robe.</p:text>
    <p:extLst>
      <p:ext uri="{C676402C-5697-4E1C-873F-D02D1690AC5C}">
        <p15:threadingInfo xmlns:p15="http://schemas.microsoft.com/office/powerpoint/2012/main" timeZoneBias="-60"/>
      </p:ext>
    </p:extLst>
  </p:cm>
  <p:cm authorId="1" dt="2021-01-30T19:49:17.652" idx="13">
    <p:pos x="4966" y="4038"/>
    <p:text>U ovom kontekstu je primaran koncept proizvoljne diskriminacije koji Sud pravde suštinski takođe svodi na svaku diskriminaciju koja nije opravdana preovlađujućim razlozima opšteg interesa.</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1-02-02T14:49:48.584" idx="7">
    <p:pos x="7464" y="4038"/>
    <p:text>U ovom slučaju,</p:text>
    <p:extLst>
      <p:ext uri="{C676402C-5697-4E1C-873F-D02D1690AC5C}">
        <p15:threadingInfo xmlns:p15="http://schemas.microsoft.com/office/powerpoint/2012/main" timeZoneBias="-60"/>
      </p:ext>
    </p:extLst>
  </p:cm>
  <p:cm authorId="2" dt="2021-02-02T14:52:26.548" idx="8">
    <p:pos x="7464" y="4174"/>
    <p:text>U ovom slučaju, država Belgija je na osnovu jedne; "zlatne akcije" u društvu SNTC zadržavla pravo veta na odluke o promjene linija snabdijevanja koje se mogu koristiti kao ključna infrastruktura za prenos energije i energenata, zadržala je pravo imenovanja dva člana odbora direktora (bez prava glasa), ali sa pravom obraćanja nadležnom ministarstvu sa zahtjevom za poništavnje odluka odbora direktora suprotnih energetskoj politici, pri čemu takav zahtjev ima suspenzivno dejstvo, do donošenja odluke po istom.....</p:text>
    <p:extLst>
      <p:ext uri="{C676402C-5697-4E1C-873F-D02D1690AC5C}">
        <p15:threadingInfo xmlns:p15="http://schemas.microsoft.com/office/powerpoint/2012/main" timeZoneBias="-60">
          <p15:parentCm authorId="2" idx="7"/>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1-31T12:06:40.508" idx="15">
    <p:pos x="3128" y="1625"/>
    <p:text>V.Savkovic	31.1.2021.
Formalno riječ je o prvom slučaju u kojem je specijalno pravo, nedozvoljeno ograničinije bilo utvrđeno statutom. Naime, na osnovu posebnog zakona iz 1986, kompanija British Airports Authority je privatizovana, ali je država (u  statutu društva usvojenom prije privatizacije ) zadržala pravo veta na izmjenu tog statuta u dijelu kojim je bilo predviđeno da država (UK) zadržava jednu "zlatnu akciju",  koja daje pravo veta na prenos kontrolnog udjela u društvu, odluku o dobrovoljnoj likvidaciji i sl.                                                                                                                  Sud pravde, u postupku koji je pred njim protiv  Ujedinjenog kraljevstva  pokrenula EK, stao na stanovište da je riječ o ograničavanju slobode kretanja kapitala iz člana 63. UFEU.</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5/29/2024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5/29/2024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439816" y="332656"/>
            <a:ext cx="3672408" cy="10527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573" y="4772040"/>
            <a:ext cx="12188825" cy="1177239"/>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PRAVO UNUTRAŠNJEG TRŽIŠTA –</a:t>
            </a: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r>
            <a:b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8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en-GB" sz="4000" dirty="0">
                <a:ln>
                  <a:solidFill>
                    <a:srgbClr val="EAEAEA"/>
                  </a:solidFill>
                </a:ln>
                <a:latin typeface="Lucida Fax" panose="02060602050505020204" pitchFamily="18" charset="0"/>
              </a:rPr>
              <a:t> </a:t>
            </a:r>
            <a:r>
              <a:rPr lang="sr-Latn-ME" sz="4400" dirty="0">
                <a:ln>
                  <a:solidFill>
                    <a:srgbClr val="EAEAEA"/>
                  </a:solidFill>
                </a:ln>
                <a:latin typeface="Lucida Fax" panose="02060602050505020204" pitchFamily="18" charset="0"/>
              </a:rPr>
              <a:t/>
            </a:r>
            <a:br>
              <a:rPr lang="sr-Latn-ME" sz="4400" dirty="0">
                <a:ln>
                  <a:solidFill>
                    <a:srgbClr val="EAEAEA"/>
                  </a:solidFill>
                </a:ln>
                <a:latin typeface="Lucida Fax" panose="02060602050505020204" pitchFamily="18" charset="0"/>
              </a:rPr>
            </a:br>
            <a:r>
              <a:rPr lang="sr-Latn-ME" sz="4500" dirty="0">
                <a:effectLst/>
              </a:rPr>
              <a:t>sloboda Kretanja kapitala </a:t>
            </a:r>
            <a:r>
              <a:rPr lang="sr-Latn-ME" sz="4000" dirty="0">
                <a:effectLst/>
              </a:rPr>
              <a:t/>
            </a:r>
            <a:br>
              <a:rPr lang="sr-Latn-ME" sz="4000" dirty="0">
                <a:effectLst/>
              </a:rPr>
            </a:br>
            <a:r>
              <a:rPr lang="sr-Latn-ME" sz="1400" b="0" dirty="0">
                <a:effectLst/>
              </a:rPr>
              <a:t>(Osnov prezentacije: udžbenička literatura iz informacione liste)</a:t>
            </a:r>
            <a:r>
              <a:rPr lang="en-GB" sz="1400" b="0" dirty="0"/>
              <a:t/>
            </a:r>
            <a:br>
              <a:rPr lang="en-GB" sz="1400" b="0" dirty="0"/>
            </a:br>
            <a:r>
              <a:rPr lang="en-US" sz="1400" dirty="0"/>
              <a:t/>
            </a:r>
            <a:br>
              <a:rPr lang="en-US" sz="1400" dirty="0"/>
            </a:br>
            <a:r>
              <a:rPr lang="en-US" sz="3600" dirty="0"/>
              <a:t/>
            </a:r>
            <a:br>
              <a:rPr lang="en-US" sz="3600" dirty="0"/>
            </a:br>
            <a:endParaRPr lang="en-US" sz="3600" dirty="0"/>
          </a:p>
        </p:txBody>
      </p:sp>
      <p:sp>
        <p:nvSpPr>
          <p:cNvPr id="3" name="Subtitle 2"/>
          <p:cNvSpPr>
            <a:spLocks noGrp="1"/>
          </p:cNvSpPr>
          <p:nvPr>
            <p:ph type="subTitle" idx="1"/>
          </p:nvPr>
        </p:nvSpPr>
        <p:spPr>
          <a:xfrm>
            <a:off x="47328" y="4797152"/>
            <a:ext cx="12124925" cy="2060848"/>
          </a:xfrm>
        </p:spPr>
        <p:txBody>
          <a:bodyPr>
            <a:normAutofit/>
          </a:bodyPr>
          <a:lstStyle/>
          <a:p>
            <a:endParaRPr lang="sr-Latn-ME" sz="3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endParaRPr>
          </a:p>
          <a:p>
            <a:r>
              <a:rPr lang="sr-Latn-ME" sz="32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Vladimir Savković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id="{D59BE73C-BF83-4916-AE2D-373DBC138A88}"/>
              </a:ext>
            </a:extLst>
          </p:cNvPr>
          <p:cNvPicPr>
            <a:picLocks noChangeAspect="1" noChangeArrowheads="1"/>
          </p:cNvPicPr>
          <p:nvPr/>
        </p:nvPicPr>
        <p:blipFill>
          <a:blip r:embed="rId2" cstate="print"/>
          <a:srcRect r="84048" b="29515"/>
          <a:stretch>
            <a:fillRect/>
          </a:stretch>
        </p:blipFill>
        <p:spPr bwMode="auto">
          <a:xfrm>
            <a:off x="10776520" y="233477"/>
            <a:ext cx="1323724" cy="1082180"/>
          </a:xfrm>
          <a:prstGeom prst="rect">
            <a:avLst/>
          </a:prstGeom>
          <a:noFill/>
          <a:ln w="9525">
            <a:noFill/>
            <a:miter lim="800000"/>
            <a:headEnd/>
            <a:tailEnd/>
          </a:ln>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352" y="342670"/>
            <a:ext cx="2581978" cy="1042722"/>
          </a:xfrm>
          <a:prstGeom prst="rect">
            <a:avLst/>
          </a:prstGeom>
        </p:spPr>
      </p:pic>
      <p:pic>
        <p:nvPicPr>
          <p:cNvPr id="7" name="Picture 6" descr="earssmus.png"/>
          <p:cNvPicPr>
            <a:picLocks noChangeAspect="1"/>
          </p:cNvPicPr>
          <p:nvPr/>
        </p:nvPicPr>
        <p:blipFill>
          <a:blip r:embed="rId4" cstate="print"/>
          <a:stretch>
            <a:fillRect/>
          </a:stretch>
        </p:blipFill>
        <p:spPr>
          <a:xfrm>
            <a:off x="4583832" y="486535"/>
            <a:ext cx="3384376" cy="576064"/>
          </a:xfrm>
          <a:prstGeom prst="rect">
            <a:avLst/>
          </a:prstGeom>
        </p:spPr>
      </p:pic>
    </p:spTree>
    <p:extLst>
      <p:ext uri="{BB962C8B-B14F-4D97-AF65-F5344CB8AC3E}">
        <p14:creationId xmlns:p14="http://schemas.microsoft.com/office/powerpoint/2010/main" val="10224714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ODNOS SLOBODE KRETANJA KAPITALA I ostalih sloboda- </a:t>
            </a:r>
            <a:endParaRPr lang="en-US" sz="2600" dirty="0">
              <a:latin typeface="Lucida Bright" panose="02040602050505020304" pitchFamily="18" charset="0"/>
            </a:endParaRPr>
          </a:p>
        </p:txBody>
      </p:sp>
      <p:sp>
        <p:nvSpPr>
          <p:cNvPr id="3" name="Content Placeholder 2"/>
          <p:cNvSpPr>
            <a:spLocks noGrp="1"/>
          </p:cNvSpPr>
          <p:nvPr>
            <p:ph idx="1"/>
          </p:nvPr>
        </p:nvSpPr>
        <p:spPr>
          <a:xfrm>
            <a:off x="47328" y="2132856"/>
            <a:ext cx="12025336" cy="4725144"/>
          </a:xfrm>
        </p:spPr>
        <p:txBody>
          <a:bodyPr>
            <a:noAutofit/>
          </a:bodyPr>
          <a:lstStyle/>
          <a:p>
            <a:pPr marL="0" indent="0" algn="just">
              <a:lnSpc>
                <a:spcPct val="100000"/>
              </a:lnSpc>
              <a:buNone/>
            </a:pPr>
            <a:r>
              <a:rPr lang="sr-Latn-ME" sz="2100" b="1" dirty="0">
                <a:solidFill>
                  <a:srgbClr val="FFFF99"/>
                </a:solidFill>
                <a:effectLst/>
                <a:latin typeface="Lucida Bright" panose="02040602050505020304" pitchFamily="18" charset="0"/>
              </a:rPr>
              <a:t>SLOBODA PRUŽANJA USLUGA</a:t>
            </a:r>
          </a:p>
          <a:p>
            <a:pPr marL="0" indent="0" algn="just">
              <a:lnSpc>
                <a:spcPct val="100000"/>
              </a:lnSpc>
              <a:buNone/>
            </a:pPr>
            <a:r>
              <a:rPr lang="en-GB" b="1" dirty="0" err="1" smtClean="0">
                <a:effectLst/>
                <a:latin typeface="Lucida Bright" panose="02040602050505020304" pitchFamily="18" charset="0"/>
                <a:ea typeface="Calibri" panose="020F0502020204030204" pitchFamily="34" charset="0"/>
                <a:cs typeface="Times New Roman" panose="02020603050405020304" pitchFamily="18" charset="0"/>
              </a:rPr>
              <a:t>Kako</a:t>
            </a:r>
            <a:r>
              <a:rPr lang="en-GB" b="1" dirty="0" smtClean="0">
                <a:effectLst/>
                <a:latin typeface="Lucida Bright" panose="02040602050505020304" pitchFamily="18" charset="0"/>
                <a:ea typeface="Calibri" panose="020F0502020204030204" pitchFamily="34" charset="0"/>
                <a:cs typeface="Times New Roman" panose="02020603050405020304" pitchFamily="18" charset="0"/>
              </a:rPr>
              <a:t> </a:t>
            </a:r>
            <a:r>
              <a:rPr lang="sr-Latn-ME" b="1" dirty="0" smtClean="0">
                <a:effectLst/>
                <a:latin typeface="Lucida Bright" panose="02040602050505020304" pitchFamily="18" charset="0"/>
                <a:ea typeface="Calibri" panose="020F0502020204030204" pitchFamily="34" charset="0"/>
                <a:cs typeface="Times New Roman" panose="02020603050405020304" pitchFamily="18" charset="0"/>
              </a:rPr>
              <a:t>nema </a:t>
            </a:r>
            <a:r>
              <a:rPr lang="sr-Latn-ME" b="1" dirty="0">
                <a:effectLst/>
                <a:latin typeface="Lucida Bright" panose="02040602050505020304" pitchFamily="18" charset="0"/>
                <a:ea typeface="Calibri" panose="020F0502020204030204" pitchFamily="34" charset="0"/>
                <a:cs typeface="Times New Roman" panose="02020603050405020304" pitchFamily="18" charset="0"/>
              </a:rPr>
              <a:t>toliko značajnog preklapanja sa slobodom kretanja kapitala, prilikom analize restriktivnosti i dozvoljenosti određene mjere, </a:t>
            </a:r>
            <a:r>
              <a:rPr lang="sr-Latn-ME" b="1" dirty="0">
                <a:solidFill>
                  <a:srgbClr val="FF5050"/>
                </a:solidFill>
                <a:effectLst/>
                <a:latin typeface="Lucida Bright" panose="02040602050505020304" pitchFamily="18" charset="0"/>
                <a:ea typeface="Calibri" panose="020F0502020204030204" pitchFamily="34" charset="0"/>
                <a:cs typeface="Times New Roman" panose="02020603050405020304" pitchFamily="18" charset="0"/>
              </a:rPr>
              <a:t>sloboda pružanja usluga se primjenjuje </a:t>
            </a:r>
            <a:r>
              <a:rPr lang="sr-Latn-ME" b="1" u="sng" dirty="0">
                <a:solidFill>
                  <a:srgbClr val="FF5050"/>
                </a:solidFill>
                <a:effectLst/>
                <a:latin typeface="Lucida Bright" panose="02040602050505020304" pitchFamily="18" charset="0"/>
                <a:ea typeface="Calibri" panose="020F0502020204030204" pitchFamily="34" charset="0"/>
                <a:cs typeface="Times New Roman" panose="02020603050405020304" pitchFamily="18" charset="0"/>
              </a:rPr>
              <a:t>kumulativno</a:t>
            </a:r>
            <a:r>
              <a:rPr lang="sr-Latn-ME" b="1" dirty="0">
                <a:solidFill>
                  <a:srgbClr val="FF5050"/>
                </a:solidFill>
                <a:effectLst/>
                <a:latin typeface="Lucida Bright" panose="02040602050505020304" pitchFamily="18" charset="0"/>
                <a:ea typeface="Calibri" panose="020F0502020204030204" pitchFamily="34" charset="0"/>
                <a:cs typeface="Times New Roman" panose="02020603050405020304" pitchFamily="18" charset="0"/>
              </a:rPr>
              <a:t> sa slobodom kretanja kapitala. </a:t>
            </a:r>
          </a:p>
          <a:p>
            <a:pPr marL="0" indent="0" algn="just">
              <a:lnSpc>
                <a:spcPct val="100000"/>
              </a:lnSpc>
              <a:buNone/>
            </a:pPr>
            <a:r>
              <a:rPr lang="sr-Latn-ME" b="1" dirty="0">
                <a:effectLst/>
                <a:latin typeface="Lucida Bright" panose="02040602050505020304" pitchFamily="18" charset="0"/>
                <a:ea typeface="Calibri" panose="020F0502020204030204" pitchFamily="34" charset="0"/>
                <a:cs typeface="Times New Roman" panose="02020603050405020304" pitchFamily="18" charset="0"/>
              </a:rPr>
              <a:t>Izuzeci od navedenog pravila su rijetki u praksi, ali se dešavaju, što opet govori o povremenoj (i suštinski razumljivoj </a:t>
            </a:r>
            <a:r>
              <a:rPr lang="sr-Latn-ME" b="1" dirty="0">
                <a:solidFill>
                  <a:srgbClr val="FFFF99"/>
                </a:solidFill>
                <a:effectLst/>
                <a:latin typeface="Lucida Bright" panose="02040602050505020304" pitchFamily="18" charset="0"/>
                <a:ea typeface="Calibri" panose="020F0502020204030204" pitchFamily="34" charset="0"/>
                <a:cs typeface="Times New Roman" panose="02020603050405020304" pitchFamily="18" charset="0"/>
              </a:rPr>
              <a:t>(?)</a:t>
            </a:r>
            <a:r>
              <a:rPr lang="sr-Latn-ME" b="1" dirty="0">
                <a:effectLst/>
                <a:latin typeface="Lucida Bright" panose="02040602050505020304" pitchFamily="18" charset="0"/>
                <a:ea typeface="Calibri" panose="020F0502020204030204" pitchFamily="34" charset="0"/>
                <a:cs typeface="Times New Roman" panose="02020603050405020304" pitchFamily="18" charset="0"/>
              </a:rPr>
              <a:t>) nedosljednosti Suda pravde u primjeni uspostavljenih standarda tumačenja odredaba UFEU o osnovnim slobodama. </a:t>
            </a:r>
          </a:p>
          <a:p>
            <a:pPr marL="0" indent="0" algn="just">
              <a:lnSpc>
                <a:spcPct val="100000"/>
              </a:lnSpc>
              <a:buNone/>
            </a:pPr>
            <a:r>
              <a:rPr lang="sr-Latn-ME" b="1" dirty="0">
                <a:effectLst/>
                <a:latin typeface="Lucida Bright" panose="02040602050505020304" pitchFamily="18" charset="0"/>
                <a:ea typeface="Calibri" panose="020F0502020204030204" pitchFamily="34" charset="0"/>
                <a:cs typeface="Times New Roman" panose="02020603050405020304" pitchFamily="18" charset="0"/>
              </a:rPr>
              <a:t>Primjera radi, u slučaju </a:t>
            </a:r>
            <a:r>
              <a:rPr lang="sr-Latn-ME" b="1" i="1" dirty="0">
                <a:effectLst/>
                <a:latin typeface="Lucida Bright" panose="02040602050505020304" pitchFamily="18" charset="0"/>
                <a:ea typeface="Calibri" panose="020F0502020204030204" pitchFamily="34" charset="0"/>
                <a:cs typeface="Times New Roman" panose="02020603050405020304" pitchFamily="18" charset="0"/>
              </a:rPr>
              <a:t>Parodi </a:t>
            </a:r>
            <a:r>
              <a:rPr lang="sr-Latn-ME" b="1" dirty="0">
                <a:effectLst/>
                <a:latin typeface="Lucida Bright" panose="02040602050505020304" pitchFamily="18" charset="0"/>
                <a:ea typeface="Calibri" panose="020F0502020204030204" pitchFamily="34" charset="0"/>
                <a:cs typeface="Times New Roman" panose="02020603050405020304" pitchFamily="18" charset="0"/>
              </a:rPr>
              <a:t>C-222/95, Sud pravde je naveo da ispitivanje određene mjere sa stanovišta odredaba UFEU o slobodi pružanja usluga (</a:t>
            </a:r>
            <a:r>
              <a:rPr lang="sr-Latn-ME" b="1" dirty="0" smtClean="0">
                <a:effectLst/>
                <a:latin typeface="Lucida Bright" panose="02040602050505020304" pitchFamily="18" charset="0"/>
                <a:ea typeface="Calibri" panose="020F0502020204030204" pitchFamily="34" charset="0"/>
                <a:cs typeface="Times New Roman" panose="02020603050405020304" pitchFamily="18" charset="0"/>
              </a:rPr>
              <a:t>restrikti</a:t>
            </a:r>
            <a:r>
              <a:rPr lang="en-GB" b="1" dirty="0" smtClean="0">
                <a:effectLst/>
                <a:latin typeface="Lucida Bright" panose="02040602050505020304" pitchFamily="18" charset="0"/>
                <a:ea typeface="Calibri" panose="020F0502020204030204" pitchFamily="34" charset="0"/>
                <a:cs typeface="Times New Roman" panose="02020603050405020304" pitchFamily="18" charset="0"/>
              </a:rPr>
              <a:t>v</a:t>
            </a:r>
            <a:r>
              <a:rPr lang="sr-Latn-ME" b="1" dirty="0" smtClean="0">
                <a:effectLst/>
                <a:latin typeface="Lucida Bright" panose="02040602050505020304" pitchFamily="18" charset="0"/>
                <a:ea typeface="Calibri" panose="020F0502020204030204" pitchFamily="34" charset="0"/>
                <a:cs typeface="Times New Roman" panose="02020603050405020304" pitchFamily="18" charset="0"/>
              </a:rPr>
              <a:t>nosti </a:t>
            </a:r>
            <a:r>
              <a:rPr lang="sr-Latn-ME" b="1" dirty="0">
                <a:effectLst/>
                <a:latin typeface="Lucida Bright" panose="02040602050505020304" pitchFamily="18" charset="0"/>
                <a:ea typeface="Calibri" panose="020F0502020204030204" pitchFamily="34" charset="0"/>
                <a:cs typeface="Times New Roman" panose="02020603050405020304" pitchFamily="18" charset="0"/>
              </a:rPr>
              <a:t>i dozvoljenosti mjere) nije moguće, ako ta mjera potpada pod kretanje kapitala na unutrašnjem tržištu, što znači da se nju shodno primjenjuju i odgovarajuće odredbe UFEU.</a:t>
            </a:r>
          </a:p>
          <a:p>
            <a:pPr marL="0" indent="0" algn="just">
              <a:lnSpc>
                <a:spcPct val="100000"/>
              </a:lnSpc>
              <a:buNone/>
            </a:pPr>
            <a:endParaRPr lang="sr-Latn-CS" sz="19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lnSpc>
                <a:spcPct val="100000"/>
              </a:lnSpc>
              <a:buNone/>
            </a:pPr>
            <a:endParaRPr lang="sr-Latn-ME" sz="1900" b="1" dirty="0">
              <a:solidFill>
                <a:srgbClr val="FF5050"/>
              </a:solidFill>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42632277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Zabrana diskriminatornih ograničenja- </a:t>
            </a:r>
            <a:endParaRPr lang="en-US" sz="26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b="1" dirty="0">
                <a:effectLst/>
                <a:latin typeface="Lucida Bright" panose="02040602050505020304" pitchFamily="18" charset="0"/>
                <a:ea typeface="Calibri" panose="020F0502020204030204" pitchFamily="34" charset="0"/>
                <a:cs typeface="Times New Roman" panose="02020603050405020304" pitchFamily="18" charset="0"/>
              </a:rPr>
              <a:t>Čl. 63. UFEU podrazumijeva zabranu svake mjere koja transfer novčanih sredstava i različitih oblika kapitala (</a:t>
            </a:r>
            <a:r>
              <a:rPr lang="sr-Latn-ME" dirty="0">
                <a:effectLst/>
                <a:latin typeface="Lucida Bright" panose="02040602050505020304" pitchFamily="18" charset="0"/>
                <a:ea typeface="Calibri" panose="020F0502020204030204" pitchFamily="34" charset="0"/>
                <a:cs typeface="Times New Roman" panose="02020603050405020304" pitchFamily="18" charset="0"/>
              </a:rPr>
              <a:t>u skladu sa definicijom iz Direktive </a:t>
            </a:r>
            <a:r>
              <a:rPr lang="sr-Latn-ME" dirty="0">
                <a:effectLst>
                  <a:outerShdw blurRad="38100" dist="38100" dir="2700000" algn="tl">
                    <a:srgbClr val="000000">
                      <a:alpha val="43137"/>
                    </a:srgbClr>
                  </a:outerShdw>
                </a:effectLst>
                <a:latin typeface="Lucida Bright" panose="02040602050505020304" pitchFamily="18" charset="0"/>
              </a:rPr>
              <a:t>88/361/EEZ i prakse Suda pravde</a:t>
            </a:r>
            <a:r>
              <a:rPr lang="sr-Latn-ME" b="1" dirty="0">
                <a:effectLst>
                  <a:outerShdw blurRad="38100" dist="38100" dir="2700000" algn="tl">
                    <a:srgbClr val="000000">
                      <a:alpha val="43137"/>
                    </a:srgbClr>
                  </a:outerShdw>
                </a:effectLst>
                <a:latin typeface="Lucida Bright" panose="02040602050505020304" pitchFamily="18" charset="0"/>
              </a:rPr>
              <a:t>) </a:t>
            </a:r>
            <a:r>
              <a:rPr lang="sr-Latn-ME" b="1" u="sng" dirty="0">
                <a:solidFill>
                  <a:srgbClr val="FF5050"/>
                </a:solidFill>
                <a:effectLst/>
                <a:latin typeface="Lucida Bright" panose="02040602050505020304" pitchFamily="18" charset="0"/>
                <a:ea typeface="Calibri" panose="020F0502020204030204" pitchFamily="34" charset="0"/>
                <a:cs typeface="Times New Roman" panose="02020603050405020304" pitchFamily="18" charset="0"/>
              </a:rPr>
              <a:t>neposredno ili posredno </a:t>
            </a:r>
            <a:r>
              <a:rPr lang="sr-Latn-ME" b="1" u="sng" dirty="0">
                <a:solidFill>
                  <a:srgbClr val="FF5050"/>
                </a:solidFill>
                <a:effectLst>
                  <a:outerShdw blurRad="38100" dist="38100" dir="2700000" algn="tl">
                    <a:srgbClr val="000000">
                      <a:alpha val="43137"/>
                    </a:srgbClr>
                  </a:outerShdw>
                </a:effectLst>
                <a:latin typeface="Lucida Bright" panose="02040602050505020304" pitchFamily="18" charset="0"/>
              </a:rPr>
              <a:t>diskriminše</a:t>
            </a:r>
            <a:r>
              <a:rPr lang="sr-Latn-ME" b="1" dirty="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b="1" dirty="0">
                <a:effectLst>
                  <a:outerShdw blurRad="38100" dist="38100" dir="2700000" algn="tl">
                    <a:srgbClr val="000000">
                      <a:alpha val="43137"/>
                    </a:srgbClr>
                  </a:outerShdw>
                </a:effectLst>
                <a:latin typeface="Lucida Bright" panose="02040602050505020304" pitchFamily="18" charset="0"/>
              </a:rPr>
              <a:t>(</a:t>
            </a:r>
            <a:r>
              <a:rPr lang="sr-Latn-ME" dirty="0">
                <a:effectLst>
                  <a:outerShdw blurRad="38100" dist="38100" dir="2700000" algn="tl">
                    <a:srgbClr val="000000">
                      <a:alpha val="43137"/>
                    </a:srgbClr>
                  </a:outerShdw>
                </a:effectLst>
                <a:latin typeface="Lucida Bright" panose="02040602050505020304" pitchFamily="18" charset="0"/>
              </a:rPr>
              <a:t>stavlja učesnike </a:t>
            </a:r>
            <a:r>
              <a:rPr lang="sr-Latn-ME" dirty="0" smtClean="0">
                <a:effectLst>
                  <a:outerShdw blurRad="38100" dist="38100" dir="2700000" algn="tl">
                    <a:srgbClr val="000000">
                      <a:alpha val="43137"/>
                    </a:srgbClr>
                  </a:outerShdw>
                </a:effectLst>
                <a:latin typeface="Lucida Bright" panose="02040602050505020304" pitchFamily="18" charset="0"/>
              </a:rPr>
              <a:t>tran</a:t>
            </a:r>
            <a:r>
              <a:rPr lang="en-GB" dirty="0" err="1" smtClean="0">
                <a:effectLst>
                  <a:outerShdw blurRad="38100" dist="38100" dir="2700000" algn="tl">
                    <a:srgbClr val="000000">
                      <a:alpha val="43137"/>
                    </a:srgbClr>
                  </a:outerShdw>
                </a:effectLst>
                <a:latin typeface="Lucida Bright" panose="02040602050505020304" pitchFamily="18" charset="0"/>
              </a:rPr>
              <a:t>sa</a:t>
            </a:r>
            <a:r>
              <a:rPr lang="sr-Latn-ME" dirty="0" smtClean="0">
                <a:effectLst>
                  <a:outerShdw blurRad="38100" dist="38100" dir="2700000" algn="tl">
                    <a:srgbClr val="000000">
                      <a:alpha val="43137"/>
                    </a:srgbClr>
                  </a:outerShdw>
                </a:effectLst>
                <a:latin typeface="Lucida Bright" panose="02040602050505020304" pitchFamily="18" charset="0"/>
              </a:rPr>
              <a:t>kacije </a:t>
            </a:r>
            <a:r>
              <a:rPr lang="sr-Latn-ME" dirty="0">
                <a:effectLst>
                  <a:outerShdw blurRad="38100" dist="38100" dir="2700000" algn="tl">
                    <a:srgbClr val="000000">
                      <a:alpha val="43137"/>
                    </a:srgbClr>
                  </a:outerShdw>
                </a:effectLst>
                <a:latin typeface="Lucida Bright" panose="02040602050505020304" pitchFamily="18" charset="0"/>
              </a:rPr>
              <a:t>u nepovoljniji položaj</a:t>
            </a:r>
            <a:r>
              <a:rPr lang="sr-Latn-ME" b="1" dirty="0">
                <a:effectLst>
                  <a:outerShdw blurRad="38100" dist="38100" dir="2700000" algn="tl">
                    <a:srgbClr val="000000">
                      <a:alpha val="43137"/>
                    </a:srgbClr>
                  </a:outerShdw>
                </a:effectLst>
                <a:latin typeface="Lucida Bright" panose="02040602050505020304" pitchFamily="18" charset="0"/>
              </a:rPr>
              <a:t>) u odnosu na transfere koji se odvijaju unutar same države članice. </a:t>
            </a:r>
          </a:p>
          <a:p>
            <a:pPr marL="0" indent="0" algn="just">
              <a:lnSpc>
                <a:spcPct val="100000"/>
              </a:lnSpc>
              <a:buNone/>
            </a:pPr>
            <a:r>
              <a:rPr lang="sr-Latn-ME" b="1" dirty="0">
                <a:effectLst>
                  <a:outerShdw blurRad="38100" dist="38100" dir="2700000" algn="tl">
                    <a:srgbClr val="000000">
                      <a:alpha val="43137"/>
                    </a:srgbClr>
                  </a:outerShdw>
                </a:effectLst>
                <a:latin typeface="Lucida Bright" panose="02040602050505020304" pitchFamily="18" charset="0"/>
              </a:rPr>
              <a:t>Budući da je riječ o najmlađoj od četiri slobode, praksa Suda pravde nije toliko bogata, a interesantno je da se dosada najveći broj slučajeva odnosio na slučajeve direktne diskrimancije. U slučaju </a:t>
            </a:r>
            <a:r>
              <a:rPr lang="sr-Latn-ME" b="1" i="1" dirty="0">
                <a:effectLst>
                  <a:outerShdw blurRad="38100" dist="38100" dir="2700000" algn="tl">
                    <a:srgbClr val="000000">
                      <a:alpha val="43137"/>
                    </a:srgbClr>
                  </a:outerShdw>
                </a:effectLst>
                <a:latin typeface="Lucida Bright" panose="02040602050505020304" pitchFamily="18" charset="0"/>
              </a:rPr>
              <a:t>Commission v Portugal </a:t>
            </a:r>
            <a:r>
              <a:rPr lang="sr-Latn-ME" b="1" dirty="0">
                <a:effectLst>
                  <a:outerShdw blurRad="38100" dist="38100" dir="2700000" algn="tl">
                    <a:srgbClr val="000000">
                      <a:alpha val="43137"/>
                    </a:srgbClr>
                  </a:outerShdw>
                </a:effectLst>
                <a:latin typeface="Lucida Bright" panose="02040602050505020304" pitchFamily="18" charset="0"/>
              </a:rPr>
              <a:t>C-367/98, </a:t>
            </a: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rPr>
              <a:t>portugalski propis koji je ograničavao vlasničko učešće investitora iz drugih država članica </a:t>
            </a:r>
            <a:r>
              <a:rPr lang="sr-Latn-ME" b="1" dirty="0">
                <a:effectLst>
                  <a:outerShdw blurRad="38100" dist="38100" dir="2700000" algn="tl">
                    <a:srgbClr val="000000">
                      <a:alpha val="43137"/>
                    </a:srgbClr>
                  </a:outerShdw>
                </a:effectLst>
                <a:latin typeface="Lucida Bright" panose="02040602050505020304" pitchFamily="18" charset="0"/>
              </a:rPr>
              <a:t>u pojedinim portugalskim </a:t>
            </a:r>
            <a:r>
              <a:rPr lang="sr-Latn-ME" b="1" dirty="0" smtClean="0">
                <a:effectLst>
                  <a:outerShdw blurRad="38100" dist="38100" dir="2700000" algn="tl">
                    <a:srgbClr val="000000">
                      <a:alpha val="43137"/>
                    </a:srgbClr>
                  </a:outerShdw>
                </a:effectLst>
                <a:latin typeface="Lucida Bright" panose="02040602050505020304" pitchFamily="18" charset="0"/>
              </a:rPr>
              <a:t>kom</a:t>
            </a:r>
            <a:r>
              <a:rPr lang="en-GB" b="1" dirty="0" smtClean="0">
                <a:effectLst>
                  <a:outerShdw blurRad="38100" dist="38100" dir="2700000" algn="tl">
                    <a:srgbClr val="000000">
                      <a:alpha val="43137"/>
                    </a:srgbClr>
                  </a:outerShdw>
                </a:effectLst>
                <a:latin typeface="Lucida Bright" panose="02040602050505020304" pitchFamily="18" charset="0"/>
              </a:rPr>
              <a:t>pa</a:t>
            </a:r>
            <a:r>
              <a:rPr lang="sr-Latn-ME" b="1" dirty="0" smtClean="0">
                <a:effectLst>
                  <a:outerShdw blurRad="38100" dist="38100" dir="2700000" algn="tl">
                    <a:srgbClr val="000000">
                      <a:alpha val="43137"/>
                    </a:srgbClr>
                  </a:outerShdw>
                </a:effectLst>
                <a:latin typeface="Lucida Bright" panose="02040602050505020304" pitchFamily="18" charset="0"/>
              </a:rPr>
              <a:t>nijama </a:t>
            </a:r>
            <a:r>
              <a:rPr lang="sr-Latn-ME" b="1" dirty="0">
                <a:effectLst>
                  <a:outerShdw blurRad="38100" dist="38100" dir="2700000" algn="tl">
                    <a:srgbClr val="000000">
                      <a:alpha val="43137"/>
                    </a:srgbClr>
                  </a:outerShdw>
                </a:effectLst>
                <a:latin typeface="Lucida Bright" panose="02040602050505020304" pitchFamily="18" charset="0"/>
              </a:rPr>
              <a:t>(od posebnog interesa za nacionalnu ekonomiju), što </a:t>
            </a: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rPr>
              <a:t>predstavlja direktnu diskriminaciju</a:t>
            </a:r>
            <a:r>
              <a:rPr lang="sr-Latn-ME" b="1" dirty="0">
                <a:effectLst>
                  <a:outerShdw blurRad="38100" dist="38100" dir="2700000" algn="tl">
                    <a:srgbClr val="000000">
                      <a:alpha val="43137"/>
                    </a:srgbClr>
                  </a:outerShdw>
                </a:effectLst>
                <a:latin typeface="Lucida Bright" panose="02040602050505020304" pitchFamily="18" charset="0"/>
              </a:rPr>
              <a:t>.</a:t>
            </a:r>
          </a:p>
          <a:p>
            <a:pPr marL="0" indent="0" algn="just">
              <a:lnSpc>
                <a:spcPct val="100000"/>
              </a:lnSpc>
              <a:buNone/>
            </a:pPr>
            <a:r>
              <a:rPr lang="sr-Latn-ME" b="1" dirty="0">
                <a:effectLst>
                  <a:outerShdw blurRad="38100" dist="38100" dir="2700000" algn="tl">
                    <a:srgbClr val="000000">
                      <a:alpha val="43137"/>
                    </a:srgbClr>
                  </a:outerShdw>
                </a:effectLst>
                <a:latin typeface="Lucida Fax" panose="02060602050505020204" pitchFamily="18" charset="0"/>
              </a:rPr>
              <a:t>Na drugoj strani u slučaju </a:t>
            </a:r>
            <a:r>
              <a:rPr lang="en-US" b="1" i="1" dirty="0" err="1">
                <a:effectLst>
                  <a:outerShdw blurRad="38100" dist="38100" dir="2700000" algn="tl">
                    <a:srgbClr val="000000">
                      <a:alpha val="43137"/>
                    </a:srgbClr>
                  </a:outerShdw>
                </a:effectLst>
                <a:latin typeface="Lucida Fax" panose="02060602050505020204" pitchFamily="18" charset="0"/>
              </a:rPr>
              <a:t>Festersen</a:t>
            </a:r>
            <a:r>
              <a:rPr lang="en-US" b="1" dirty="0">
                <a:effectLst>
                  <a:outerShdw blurRad="38100" dist="38100" dir="2700000" algn="tl">
                    <a:srgbClr val="000000">
                      <a:alpha val="43137"/>
                    </a:srgbClr>
                  </a:outerShdw>
                </a:effectLst>
                <a:latin typeface="Lucida Fax" panose="02060602050505020204" pitchFamily="18" charset="0"/>
              </a:rPr>
              <a:t> C-370/05</a:t>
            </a:r>
            <a:r>
              <a:rPr lang="sr-Latn-ME" b="1" dirty="0">
                <a:effectLst>
                  <a:outerShdw blurRad="38100" dist="38100" dir="2700000" algn="tl">
                    <a:srgbClr val="000000">
                      <a:alpha val="43137"/>
                    </a:srgbClr>
                  </a:outerShdw>
                </a:effectLst>
                <a:latin typeface="Lucida Fax" panose="02060602050505020204" pitchFamily="18" charset="0"/>
              </a:rPr>
              <a:t>,</a:t>
            </a:r>
            <a:r>
              <a:rPr lang="en-US" b="1" dirty="0">
                <a:effectLst>
                  <a:outerShdw blurRad="38100" dist="38100" dir="2700000" algn="tl">
                    <a:srgbClr val="000000">
                      <a:alpha val="43137"/>
                    </a:srgbClr>
                  </a:outerShdw>
                </a:effectLst>
                <a:latin typeface="Lucida Fax" panose="02060602050505020204" pitchFamily="18" charset="0"/>
              </a:rPr>
              <a:t> </a:t>
            </a:r>
            <a:r>
              <a:rPr lang="sr-Latn-ME" b="1" dirty="0">
                <a:effectLst>
                  <a:outerShdw blurRad="38100" dist="38100" dir="2700000" algn="tl">
                    <a:srgbClr val="000000">
                      <a:alpha val="43137"/>
                    </a:srgbClr>
                  </a:outerShdw>
                </a:effectLst>
                <a:latin typeface="Lucida Fax" panose="02060602050505020204" pitchFamily="18" charset="0"/>
              </a:rPr>
              <a:t>iako dansko poljoprivredno zakonodavstvo nije pravilo diskriminaciju po osnovu državljanstva, </a:t>
            </a: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rPr>
              <a:t>zahtjev boravišta u Danskoj </a:t>
            </a:r>
            <a:r>
              <a:rPr lang="sr-Latn-ME" b="1" dirty="0">
                <a:effectLst>
                  <a:outerShdw blurRad="38100" dist="38100" dir="2700000" algn="tl">
                    <a:srgbClr val="000000">
                      <a:alpha val="43137"/>
                    </a:srgbClr>
                  </a:outerShdw>
                </a:effectLst>
                <a:latin typeface="Lucida Fax" panose="02060602050505020204" pitchFamily="18" charset="0"/>
              </a:rPr>
              <a:t>(kao uslova za sticanje prava svojine na pojedinim kompleksima obradivog zemljišta) </a:t>
            </a: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rPr>
              <a:t>označen je implicitno od strane Suda pravde kao vid indirektne diskriminacije. </a:t>
            </a:r>
          </a:p>
          <a:p>
            <a:pPr marL="0" indent="0" algn="just">
              <a:lnSpc>
                <a:spcPct val="100000"/>
              </a:lnSpc>
              <a:buNone/>
            </a:pPr>
            <a:r>
              <a:rPr lang="en-US" b="1" dirty="0">
                <a:effectLst>
                  <a:outerShdw blurRad="38100" dist="38100" dir="2700000" algn="tl">
                    <a:srgbClr val="000000">
                      <a:alpha val="43137"/>
                    </a:srgbClr>
                  </a:outerShdw>
                </a:effectLst>
                <a:latin typeface="Lucida Fax" panose="02060602050505020204" pitchFamily="18" charset="0"/>
              </a:rPr>
              <a:t> </a:t>
            </a:r>
            <a:endParaRPr lang="sr-Latn-CS" b="1" dirty="0">
              <a:effectLst>
                <a:outerShdw blurRad="38100" dist="38100" dir="2700000" algn="tl">
                  <a:srgbClr val="000000">
                    <a:alpha val="43137"/>
                  </a:srgbClr>
                </a:outerShdw>
              </a:effectLst>
              <a:latin typeface="Lucida Fax" panose="02060602050505020204" pitchFamily="18" charset="0"/>
              <a:ea typeface="Calibri" panose="020F0502020204030204" pitchFamily="34" charset="0"/>
              <a:cs typeface="Times New Roman" panose="02020603050405020304" pitchFamily="18" charset="0"/>
            </a:endParaRPr>
          </a:p>
          <a:p>
            <a:pPr marL="0" indent="0" algn="just">
              <a:lnSpc>
                <a:spcPct val="100000"/>
              </a:lnSpc>
              <a:buNone/>
            </a:pPr>
            <a:endParaRPr lang="sr-Latn-ME" sz="1900" b="1" dirty="0">
              <a:solidFill>
                <a:srgbClr val="FF5050"/>
              </a:solidFill>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2652306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Zabrana ostalih (Nediskriminatornih) ograničenja - </a:t>
            </a:r>
            <a:endParaRPr lang="en-US" sz="2600" dirty="0">
              <a:latin typeface="Lucida Bright" panose="02040602050505020304" pitchFamily="18" charset="0"/>
            </a:endParaRPr>
          </a:p>
        </p:txBody>
      </p:sp>
      <p:sp>
        <p:nvSpPr>
          <p:cNvPr id="3" name="Content Placeholder 2"/>
          <p:cNvSpPr>
            <a:spLocks noGrp="1"/>
          </p:cNvSpPr>
          <p:nvPr>
            <p:ph idx="1"/>
          </p:nvPr>
        </p:nvSpPr>
        <p:spPr>
          <a:xfrm>
            <a:off x="47328" y="2060848"/>
            <a:ext cx="12025336" cy="4797152"/>
          </a:xfrm>
        </p:spPr>
        <p:txBody>
          <a:bodyPr>
            <a:noAutofit/>
          </a:bodyPr>
          <a:lstStyle/>
          <a:p>
            <a:pPr marL="0" indent="0" algn="just">
              <a:lnSpc>
                <a:spcPct val="100000"/>
              </a:lnSpc>
              <a:buNone/>
            </a:pP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Niti formalni izvori prava EU, niti Sud pravde u svojoj praksi nijesu definisali nediskriminatorna, tj. ostala ograničenja slobode kretanja kapitala. </a:t>
            </a:r>
          </a:p>
          <a:p>
            <a:pPr marL="0" indent="0" algn="just">
              <a:lnSpc>
                <a:spcPct val="100000"/>
              </a:lnSpc>
              <a:buNone/>
            </a:pP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Ipak, praksa Suda pravde pokazuje da se suštinski i kod slobode kretanja kapitala primjenjuju standardi uspostavljeni </a:t>
            </a:r>
            <a:r>
              <a:rPr lang="sr-Latn-CS"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Dassonville</a:t>
            </a: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i posebno </a:t>
            </a:r>
            <a:r>
              <a:rPr lang="sr-Latn-CS"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Keck</a:t>
            </a: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i </a:t>
            </a:r>
            <a:r>
              <a:rPr lang="sr-Latn-CS"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Gebhard</a:t>
            </a: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formula, koje </a:t>
            </a:r>
            <a:r>
              <a:rPr lang="en-GB"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s</a:t>
            </a:r>
            <a:r>
              <a:rPr lang="sr-Latn-ME"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štinski </a:t>
            </a:r>
            <a:r>
              <a:rPr lang="sr-Latn-CS"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odražavaju </a:t>
            </a:r>
            <a:r>
              <a:rPr lang="sr-Latn-CS"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kriterijum pristupa tržištu </a:t>
            </a: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dominatni mehanizam prilikom analize, tj. utvrđivanja nediskriminatornih ograničenja slobode kretanja kapitala. </a:t>
            </a:r>
          </a:p>
          <a:p>
            <a:pPr marL="0" indent="0" algn="just">
              <a:lnSpc>
                <a:spcPct val="100000"/>
              </a:lnSpc>
              <a:buNone/>
            </a:pPr>
            <a:r>
              <a:rPr lang="sr-Latn-CS"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U tom smislu, primjera radi, slučaj </a:t>
            </a:r>
            <a:r>
              <a:rPr lang="en-US" b="1" i="1" dirty="0">
                <a:effectLst/>
                <a:latin typeface="Lucida Bright" panose="02040602050505020304" pitchFamily="18" charset="0"/>
              </a:rPr>
              <a:t>Commission v United Kingdom </a:t>
            </a:r>
            <a:r>
              <a:rPr lang="en-US" b="1" dirty="0">
                <a:effectLst/>
                <a:latin typeface="Lucida Bright" panose="02040602050505020304" pitchFamily="18" charset="0"/>
              </a:rPr>
              <a:t>C-98/01</a:t>
            </a:r>
            <a:r>
              <a:rPr lang="sr-Latn-ME" b="1" dirty="0">
                <a:effectLst/>
                <a:latin typeface="Lucida Bright" panose="02040602050505020304" pitchFamily="18" charset="0"/>
              </a:rPr>
              <a:t>, utvrđeno je da, bez obzira što se jednako primjenjuje na rezidente i nerezidente, prethodna saglasnost države </a:t>
            </a:r>
            <a:r>
              <a:rPr lang="sr-Latn-ME" b="1" dirty="0" smtClean="0">
                <a:effectLst/>
                <a:latin typeface="Lucida Bright" panose="02040602050505020304" pitchFamily="18" charset="0"/>
              </a:rPr>
              <a:t>na statut privrednog </a:t>
            </a:r>
            <a:r>
              <a:rPr lang="sr-Latn-ME" b="1" dirty="0">
                <a:effectLst/>
                <a:latin typeface="Lucida Bright" panose="02040602050505020304" pitchFamily="18" charset="0"/>
              </a:rPr>
              <a:t>društva koje treba </a:t>
            </a:r>
            <a:r>
              <a:rPr lang="sr-Latn-ME" b="1" dirty="0" smtClean="0">
                <a:effectLst/>
                <a:latin typeface="Lucida Bright" panose="02040602050505020304" pitchFamily="18" charset="0"/>
              </a:rPr>
              <a:t>da preuzme </a:t>
            </a:r>
            <a:r>
              <a:rPr lang="sr-Latn-ME" b="1" dirty="0">
                <a:effectLst/>
                <a:latin typeface="Lucida Bright" panose="02040602050505020304" pitchFamily="18" charset="0"/>
              </a:rPr>
              <a:t>kontrolu nad britanskim aerodromima predstavlja mjeru koja može uticati negativno na investitore iz drugih država članica prilikom donošenja odluke o investiciji, </a:t>
            </a:r>
            <a:r>
              <a:rPr lang="sr-Latn-ME" b="1" dirty="0">
                <a:solidFill>
                  <a:srgbClr val="FF5050"/>
                </a:solidFill>
                <a:effectLst/>
                <a:latin typeface="Lucida Bright" panose="02040602050505020304" pitchFamily="18" charset="0"/>
              </a:rPr>
              <a:t>čime negativno utiče i na mogućnost pristupa tržištu EU </a:t>
            </a:r>
            <a:r>
              <a:rPr lang="sr-Latn-ME" b="1" dirty="0">
                <a:effectLst/>
                <a:latin typeface="Lucida Bright" panose="02040602050505020304" pitchFamily="18" charset="0"/>
              </a:rPr>
              <a:t>(tj. dijelu istog koji otpada na </a:t>
            </a:r>
            <a:r>
              <a:rPr lang="sr-Latn-ME" b="1" dirty="0" smtClean="0">
                <a:effectLst/>
                <a:latin typeface="Lucida Bright" panose="02040602050505020304" pitchFamily="18" charset="0"/>
              </a:rPr>
              <a:t>Ujedinjeno kraljevstvo). </a:t>
            </a: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6167840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Dozvoljena ograničenja: Pisani razlozi  - </a:t>
            </a:r>
            <a:endParaRPr lang="en-US" sz="2600" dirty="0">
              <a:latin typeface="Lucida Bright" panose="02040602050505020304" pitchFamily="18" charset="0"/>
            </a:endParaRPr>
          </a:p>
        </p:txBody>
      </p:sp>
      <p:sp>
        <p:nvSpPr>
          <p:cNvPr id="3" name="Content Placeholder 2"/>
          <p:cNvSpPr>
            <a:spLocks noGrp="1"/>
          </p:cNvSpPr>
          <p:nvPr>
            <p:ph idx="1"/>
          </p:nvPr>
        </p:nvSpPr>
        <p:spPr>
          <a:xfrm>
            <a:off x="94656" y="1988840"/>
            <a:ext cx="12025336" cy="4846320"/>
          </a:xfrm>
        </p:spPr>
        <p:txBody>
          <a:bodyPr>
            <a:noAutofit/>
          </a:bodyPr>
          <a:lstStyle/>
          <a:p>
            <a:pPr marL="0" indent="0" algn="just">
              <a:lnSpc>
                <a:spcPct val="100000"/>
              </a:lnSpc>
              <a:buNone/>
            </a:pP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ČLAN 65. UFEU (izuzeci primjenjivi na sve transakcije između država članica i država članica i trećih zemalja): </a:t>
            </a:r>
          </a:p>
          <a:p>
            <a:pPr algn="just">
              <a:lnSpc>
                <a:spcPct val="100000"/>
              </a:lnSpc>
            </a:pPr>
            <a:r>
              <a:rPr lang="sr-Latn-ME" sz="1800" b="1" u="sng"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 65. st. 1. tč. a) UFEU</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a:t>
            </a:r>
            <a:r>
              <a:rPr lang="sr-Latn-ME" sz="180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Pravo država članica da primijene odredbe svog poreskog prava koje različito tretiraju poreske obveznike u pogledu mjesta boravišta ili ulaganja kapitala</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a:t>
            </a:r>
            <a:r>
              <a:rPr lang="sr-Latn-ME" sz="1800"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Izuzetak je posebno diskutabilan jer ostavlja širok prostor za ograničenje slobode kretanja kapitala, odatle je u slučaju </a:t>
            </a:r>
            <a:r>
              <a:rPr lang="sr-Latn-ME" sz="1800"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Santander</a:t>
            </a:r>
            <a:r>
              <a:rPr lang="sr-Latn-ME" sz="1800"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C-338/11 Sud pravde sužava polje primjene..</a:t>
            </a:r>
          </a:p>
          <a:p>
            <a:pPr algn="just">
              <a:lnSpc>
                <a:spcPct val="100000"/>
              </a:lnSpc>
            </a:pPr>
            <a:r>
              <a:rPr lang="sr-Latn-ME" sz="1800" b="1" u="sng"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 65. st. 1. tč. b) UFEU</a:t>
            </a:r>
            <a:r>
              <a:rPr lang="sr-Latn-ME" sz="180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Dozvoljene: </a:t>
            </a:r>
            <a:r>
              <a:rPr lang="sr-Latn-ME" sz="1800" b="1" dirty="0">
                <a:solidFill>
                  <a:srgbClr val="FF660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Nužne mjere za spriječavanje povrede nacionalnih propisa, posebno u području oporezivanja i nadzora rada finansijskih institucija, </a:t>
            </a:r>
            <a:r>
              <a:rPr lang="sr-Latn-ME" sz="1800" b="1" dirty="0">
                <a:solidFill>
                  <a:srgbClr val="FF660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B)</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Posebni postupci za prijavu kretanja kapitala radi pribavljanja administrativnih ili statističkih podataka i </a:t>
            </a:r>
            <a:r>
              <a:rPr lang="sr-Latn-ME" sz="1800" b="1" dirty="0">
                <a:solidFill>
                  <a:srgbClr val="FF660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C)</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Mjere koje su opravdane razlozima javnog poretka ili javne sigurnosti </a:t>
            </a:r>
          </a:p>
          <a:p>
            <a:pPr algn="just">
              <a:lnSpc>
                <a:spcPct val="100000"/>
              </a:lnSpc>
            </a:pPr>
            <a:r>
              <a:rPr lang="sr-Latn-ME" sz="1800" b="1" u="sng"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 65. st. 2. UFEU</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daje </a:t>
            </a:r>
            <a:r>
              <a:rPr lang="sr-Latn-ME" sz="1800" b="1" u="sng"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a:t>
            </a: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rimat slobodi poslovnog nastanjivanja, tj. ako je riječ o mjeri usklađenoj sa slobodom poslovnog nastanjivanja, ne može se osporiti u kontekstu slobode kretanja </a:t>
            </a:r>
            <a:r>
              <a:rPr lang="sr-Latn-ME" sz="1800"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kapitala (</a:t>
            </a:r>
            <a:r>
              <a:rPr lang="sr-Latn-ME" sz="1800"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što je u praksi diskutabilno!?!</a:t>
            </a:r>
            <a:r>
              <a:rPr lang="sr-Latn-ME" sz="1800"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t>
            </a:r>
            <a:endPar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a:p>
            <a:pPr algn="just">
              <a:lnSpc>
                <a:spcPct val="100000"/>
              </a:lnSpc>
            </a:pPr>
            <a:r>
              <a:rPr lang="sr-Latn-ME" sz="18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 65. st. 3. UFEU zabranjuje da izuzeci iz stava 1. i 2. istog člana budu sredstvo proizvoljne diskriminacije i prikrivenog ograničenja slobodnog kretanja.</a:t>
            </a:r>
          </a:p>
          <a:p>
            <a:pPr algn="just">
              <a:lnSpc>
                <a:spcPct val="100000"/>
              </a:lnSpc>
            </a:pPr>
            <a:endParaRPr lang="sr-Latn-ME"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5257469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Dozvoljena ograničenja: Pisani razlozi  - </a:t>
            </a:r>
            <a:endParaRPr lang="en-US" sz="2600" dirty="0">
              <a:latin typeface="Lucida Bright" panose="02040602050505020304" pitchFamily="18" charset="0"/>
            </a:endParaRPr>
          </a:p>
        </p:txBody>
      </p:sp>
      <p:sp>
        <p:nvSpPr>
          <p:cNvPr id="3" name="Content Placeholder 2"/>
          <p:cNvSpPr>
            <a:spLocks noGrp="1"/>
          </p:cNvSpPr>
          <p:nvPr>
            <p:ph idx="1"/>
          </p:nvPr>
        </p:nvSpPr>
        <p:spPr>
          <a:xfrm>
            <a:off x="94656" y="1988840"/>
            <a:ext cx="12025336" cy="4846320"/>
          </a:xfrm>
        </p:spPr>
        <p:txBody>
          <a:bodyPr>
            <a:noAutofit/>
          </a:bodyPr>
          <a:lstStyle/>
          <a:p>
            <a:pPr marL="0" indent="0" algn="just">
              <a:lnSpc>
                <a:spcPct val="100000"/>
              </a:lnSpc>
              <a:buNone/>
            </a:pPr>
            <a:r>
              <a:rPr lang="sr-Latn-ME"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ČLAN 64. i 66. UFEU (</a:t>
            </a:r>
            <a:r>
              <a:rPr lang="sr-Latn-ME" sz="1800" b="1" u="sng"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izuzeci primjenjivi na transakcije između država članica trećih zemalja</a:t>
            </a:r>
            <a:r>
              <a:rPr lang="sr-Latn-ME" sz="1800" b="1" dirty="0">
                <a:solidFill>
                  <a:srgbClr val="FF660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t>
            </a:r>
            <a:r>
              <a:rPr lang="sr-Latn-ME" sz="180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a:t>
            </a:r>
          </a:p>
          <a:p>
            <a:pPr marL="0" indent="0" algn="just">
              <a:lnSpc>
                <a:spcPct val="100000"/>
              </a:lnSpc>
              <a:buNone/>
            </a:pPr>
            <a:r>
              <a:rPr lang="sr-Latn-ME"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Član 64. UFEU: </a:t>
            </a:r>
          </a:p>
          <a:p>
            <a:pPr marL="0" indent="0" algn="just">
              <a:lnSpc>
                <a:spcPct val="100000"/>
              </a:lnSpc>
              <a:buNone/>
            </a:pPr>
            <a:r>
              <a:rPr lang="sr-Latn-ME" sz="1900" b="1" dirty="0">
                <a:solidFill>
                  <a:srgbClr val="FF6600"/>
                </a:solidFill>
                <a:effectLst>
                  <a:outerShdw blurRad="38100" dist="38100" dir="2700000" algn="tl">
                    <a:srgbClr val="000000">
                      <a:alpha val="43137"/>
                    </a:srgbClr>
                  </a:outerShdw>
                </a:effectLst>
                <a:latin typeface="Lucida Bright" panose="02040602050505020304" pitchFamily="18" charset="0"/>
              </a:rPr>
              <a:t>1) </a:t>
            </a:r>
            <a:r>
              <a:rPr lang="sr-Latn-ME" sz="1900" b="1" dirty="0">
                <a:effectLst>
                  <a:outerShdw blurRad="38100" dist="38100" dir="2700000" algn="tl">
                    <a:srgbClr val="000000">
                      <a:alpha val="43137"/>
                    </a:srgbClr>
                  </a:outerShdw>
                </a:effectLst>
                <a:latin typeface="Lucida Bright" panose="02040602050505020304" pitchFamily="18" charset="0"/>
              </a:rPr>
              <a:t>Zabrana ograničenja slobode kretanja kapitala se ne primjenjuje na </a:t>
            </a:r>
            <a:r>
              <a:rPr lang="en-US" sz="1900" b="1" dirty="0" err="1">
                <a:effectLst>
                  <a:outerShdw blurRad="38100" dist="38100" dir="2700000" algn="tl">
                    <a:srgbClr val="000000">
                      <a:alpha val="43137"/>
                    </a:srgbClr>
                  </a:outerShdw>
                </a:effectLst>
                <a:latin typeface="Lucida Bright" panose="02040602050505020304" pitchFamily="18" charset="0"/>
              </a:rPr>
              <a:t>ograničenja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koja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su</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postojala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prema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trećim</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zemljama</a:t>
            </a:r>
            <a:r>
              <a:rPr lang="en-US" sz="1900" b="1" dirty="0">
                <a:effectLst>
                  <a:outerShdw blurRad="38100" dist="38100" dir="2700000" algn="tl">
                    <a:srgbClr val="000000">
                      <a:alpha val="43137"/>
                    </a:srgbClr>
                  </a:outerShdw>
                </a:effectLst>
                <a:latin typeface="Lucida Bright" panose="02040602050505020304" pitchFamily="18" charset="0"/>
              </a:rPr>
              <a:t> do </a:t>
            </a:r>
            <a:r>
              <a:rPr lang="en-US" sz="1900" b="1" dirty="0" err="1">
                <a:effectLst>
                  <a:outerShdw blurRad="38100" dist="38100" dir="2700000" algn="tl">
                    <a:srgbClr val="000000">
                      <a:alpha val="43137"/>
                    </a:srgbClr>
                  </a:outerShdw>
                </a:effectLst>
                <a:latin typeface="Lucida Bright" panose="02040602050505020304" pitchFamily="18" charset="0"/>
              </a:rPr>
              <a:t>dana</a:t>
            </a:r>
            <a:r>
              <a:rPr lang="sr-Latn-ME"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stupanja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na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snagu</a:t>
            </a:r>
            <a:r>
              <a:rPr lang="en-US" sz="1900" b="1" dirty="0">
                <a:effectLst>
                  <a:outerShdw blurRad="38100" dist="38100" dir="2700000" algn="tl">
                    <a:srgbClr val="000000">
                      <a:alpha val="43137"/>
                    </a:srgbClr>
                  </a:outerShdw>
                </a:effectLst>
                <a:latin typeface="Lucida Bright" panose="02040602050505020304" pitchFamily="18" charset="0"/>
              </a:rPr>
              <a:t> tog </a:t>
            </a:r>
            <a:r>
              <a:rPr lang="en-US" sz="1900" b="1" dirty="0" err="1">
                <a:effectLst>
                  <a:outerShdw blurRad="38100" dist="38100" dir="2700000" algn="tl">
                    <a:srgbClr val="000000">
                      <a:alpha val="43137"/>
                    </a:srgbClr>
                  </a:outerShdw>
                </a:effectLst>
                <a:latin typeface="Lucida Bright" panose="02040602050505020304" pitchFamily="18" charset="0"/>
              </a:rPr>
              <a:t>ugovora</a:t>
            </a:r>
            <a:r>
              <a:rPr lang="en-US" sz="1900" b="1" dirty="0">
                <a:effectLst>
                  <a:outerShdw blurRad="38100" dist="38100" dir="2700000" algn="tl">
                    <a:srgbClr val="000000">
                      <a:alpha val="43137"/>
                    </a:srgbClr>
                  </a:outerShdw>
                </a:effectLst>
                <a:latin typeface="Lucida Bright" panose="02040602050505020304" pitchFamily="18" charset="0"/>
              </a:rPr>
              <a:t>, 1. </a:t>
            </a:r>
            <a:r>
              <a:rPr lang="en-US" sz="1900" b="1" dirty="0" err="1">
                <a:effectLst>
                  <a:outerShdw blurRad="38100" dist="38100" dir="2700000" algn="tl">
                    <a:srgbClr val="000000">
                      <a:alpha val="43137"/>
                    </a:srgbClr>
                  </a:outerShdw>
                </a:effectLst>
                <a:latin typeface="Lucida Bright" panose="02040602050505020304" pitchFamily="18" charset="0"/>
              </a:rPr>
              <a:t>decembra</a:t>
            </a:r>
            <a:r>
              <a:rPr lang="en-US" sz="1900" b="1" dirty="0">
                <a:effectLst>
                  <a:outerShdw blurRad="38100" dist="38100" dir="2700000" algn="tl">
                    <a:srgbClr val="000000">
                      <a:alpha val="43137"/>
                    </a:srgbClr>
                  </a:outerShdw>
                </a:effectLst>
                <a:latin typeface="Lucida Bright" panose="02040602050505020304" pitchFamily="18" charset="0"/>
              </a:rPr>
              <a:t> 1993. </a:t>
            </a:r>
            <a:r>
              <a:rPr lang="en-US" sz="1900" b="1" dirty="0" err="1">
                <a:effectLst>
                  <a:outerShdw blurRad="38100" dist="38100" dir="2700000" algn="tl">
                    <a:srgbClr val="000000">
                      <a:alpha val="43137"/>
                    </a:srgbClr>
                  </a:outerShdw>
                </a:effectLst>
                <a:latin typeface="Lucida Bright" panose="02040602050505020304" pitchFamily="18" charset="0"/>
              </a:rPr>
              <a:t>godine</a:t>
            </a:r>
            <a:r>
              <a:rPr lang="sr-Latn-ME" sz="1900" b="1" dirty="0">
                <a:effectLst>
                  <a:outerShdw blurRad="38100" dist="38100" dir="2700000" algn="tl">
                    <a:srgbClr val="000000">
                      <a:alpha val="43137"/>
                    </a:srgbClr>
                  </a:outerShdw>
                </a:effectLst>
                <a:latin typeface="Lucida Bright" panose="02040602050505020304" pitchFamily="18" charset="0"/>
              </a:rPr>
              <a:t> (</a:t>
            </a:r>
            <a:r>
              <a:rPr lang="en-US" sz="1900" b="1" dirty="0">
                <a:effectLst>
                  <a:outerShdw blurRad="38100" dist="38100" dir="2700000" algn="tl">
                    <a:srgbClr val="000000">
                      <a:alpha val="43137"/>
                    </a:srgbClr>
                  </a:outerShdw>
                </a:effectLst>
                <a:latin typeface="Lucida Bright" panose="02040602050505020304" pitchFamily="18" charset="0"/>
              </a:rPr>
              <a:t>„</a:t>
            </a:r>
            <a:r>
              <a:rPr lang="en-US" sz="1900" b="1" dirty="0" err="1">
                <a:effectLst>
                  <a:outerShdw blurRad="38100" dist="38100" dir="2700000" algn="tl">
                    <a:srgbClr val="000000">
                      <a:alpha val="43137"/>
                    </a:srgbClr>
                  </a:outerShdw>
                </a:effectLst>
                <a:latin typeface="Lucida Bright" panose="02040602050505020304" pitchFamily="18" charset="0"/>
              </a:rPr>
              <a:t>Klauzula</a:t>
            </a:r>
            <a:r>
              <a:rPr lang="en-US" sz="1900" b="1" dirty="0">
                <a:effectLst>
                  <a:outerShdw blurRad="38100" dist="38100" dir="2700000" algn="tl">
                    <a:srgbClr val="000000">
                      <a:alpha val="43137"/>
                    </a:srgbClr>
                  </a:outerShdw>
                </a:effectLst>
                <a:latin typeface="Lucida Bright" panose="02040602050505020304" pitchFamily="18" charset="0"/>
              </a:rPr>
              <a:t> </a:t>
            </a:r>
            <a:r>
              <a:rPr lang="en-US" sz="1900" b="1" dirty="0" err="1">
                <a:effectLst>
                  <a:outerShdw blurRad="38100" dist="38100" dir="2700000" algn="tl">
                    <a:srgbClr val="000000">
                      <a:alpha val="43137"/>
                    </a:srgbClr>
                  </a:outerShdw>
                </a:effectLst>
                <a:latin typeface="Lucida Bright" panose="02040602050505020304" pitchFamily="18" charset="0"/>
              </a:rPr>
              <a:t>mirovanja</a:t>
            </a:r>
            <a:r>
              <a:rPr lang="en-US" sz="1900" b="1" dirty="0">
                <a:effectLst>
                  <a:outerShdw blurRad="38100" dist="38100" dir="2700000" algn="tl">
                    <a:srgbClr val="000000">
                      <a:alpha val="43137"/>
                    </a:srgbClr>
                  </a:outerShdw>
                </a:effectLst>
                <a:latin typeface="Lucida Bright" panose="02040602050505020304" pitchFamily="18" charset="0"/>
              </a:rPr>
              <a:t>“</a:t>
            </a:r>
            <a:r>
              <a:rPr lang="sr-Latn-ME" sz="1900" b="1" dirty="0">
                <a:effectLst>
                  <a:outerShdw blurRad="38100" dist="38100" dir="2700000" algn="tl">
                    <a:srgbClr val="000000">
                      <a:alpha val="43137"/>
                    </a:srgbClr>
                  </a:outerShdw>
                </a:effectLst>
                <a:latin typeface="Lucida Bright" panose="02040602050505020304" pitchFamily="18" charset="0"/>
              </a:rPr>
              <a:t>, eng.</a:t>
            </a:r>
            <a:r>
              <a:rPr lang="en-US" sz="1900" b="1" dirty="0">
                <a:effectLst>
                  <a:outerShdw blurRad="38100" dist="38100" dir="2700000" algn="tl">
                    <a:srgbClr val="000000">
                      <a:alpha val="43137"/>
                    </a:srgbClr>
                  </a:outerShdw>
                </a:effectLst>
                <a:latin typeface="Lucida Bright" panose="02040602050505020304" pitchFamily="18" charset="0"/>
              </a:rPr>
              <a:t>“Standstill clause“</a:t>
            </a:r>
            <a:r>
              <a:rPr lang="sr-Latn-ME" sz="1900" b="1" dirty="0">
                <a:effectLst>
                  <a:outerShdw blurRad="38100" dist="38100" dir="2700000" algn="tl">
                    <a:srgbClr val="000000">
                      <a:alpha val="43137"/>
                    </a:srgbClr>
                  </a:outerShdw>
                </a:effectLst>
                <a:latin typeface="Lucida Bright" panose="02040602050505020304" pitchFamily="18" charset="0"/>
              </a:rPr>
              <a:t>);</a:t>
            </a:r>
          </a:p>
          <a:p>
            <a:pPr marL="0" indent="0" algn="just">
              <a:lnSpc>
                <a:spcPct val="100000"/>
              </a:lnSpc>
              <a:buNone/>
            </a:pPr>
            <a:r>
              <a:rPr lang="sr-Latn-ME" sz="1900" b="1" dirty="0">
                <a:solidFill>
                  <a:srgbClr val="FF6600"/>
                </a:solidFill>
                <a:effectLst>
                  <a:outerShdw blurRad="38100" dist="38100" dir="2700000" algn="tl">
                    <a:srgbClr val="000000">
                      <a:alpha val="43137"/>
                    </a:srgbClr>
                  </a:outerShdw>
                </a:effectLst>
                <a:latin typeface="Lucida Bright" panose="02040602050505020304" pitchFamily="18" charset="0"/>
              </a:rPr>
              <a:t>2) </a:t>
            </a:r>
            <a:r>
              <a:rPr lang="sr-Latn-ME" sz="1900" b="1" dirty="0">
                <a:effectLst>
                  <a:outerShdw blurRad="38100" dist="38100" dir="2700000" algn="tl">
                    <a:srgbClr val="000000">
                      <a:alpha val="43137"/>
                    </a:srgbClr>
                  </a:outerShdw>
                </a:effectLst>
                <a:latin typeface="Lucida Bright" panose="02040602050505020304" pitchFamily="18" charset="0"/>
              </a:rPr>
              <a:t>Evropski parlament i Savjet dobijaju izričita ovlašćenja da donose mjere (propise) koji se odnose na slobodu kretanja kapitala, uključujući i one koje predstavljaju „korak unazad“ u uspostavljenom nivou liberalizacije kretanja kapitala i plaćanja</a:t>
            </a:r>
            <a:r>
              <a:rPr lang="sr-Latn-ME" sz="1900" b="1" dirty="0">
                <a:effectLst>
                  <a:outerShdw blurRad="38100" dist="38100" dir="2700000" algn="tl">
                    <a:srgbClr val="000000">
                      <a:alpha val="43137"/>
                    </a:srgbClr>
                  </a:outerShdw>
                </a:effectLst>
              </a:rPr>
              <a:t>.</a:t>
            </a:r>
          </a:p>
          <a:p>
            <a:pPr marL="0" indent="0" algn="just">
              <a:lnSpc>
                <a:spcPct val="100000"/>
              </a:lnSpc>
              <a:buNone/>
            </a:pP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rPr>
              <a:t>Član 66. UFEU: </a:t>
            </a:r>
          </a:p>
          <a:p>
            <a:pPr marL="0" indent="0" algn="just">
              <a:lnSpc>
                <a:spcPct val="100000"/>
              </a:lnSpc>
              <a:buNone/>
            </a:pPr>
            <a:r>
              <a:rPr lang="sr-Latn-ME" sz="1900" b="1" dirty="0">
                <a:effectLst>
                  <a:outerShdw blurRad="38100" dist="38100" dir="2700000" algn="tl">
                    <a:srgbClr val="000000">
                      <a:alpha val="43137"/>
                    </a:srgbClr>
                  </a:outerShdw>
                </a:effectLst>
                <a:latin typeface="Lucida Bright" panose="02040602050505020304" pitchFamily="18" charset="0"/>
              </a:rPr>
              <a:t>Ukoliko kretanje kapitala u treće zemlje ili iz trećih zemalja prouzrokuje ili prijeti da će prouzrokovati ozbiljne teškoće u funkcionisanju ekonomske i monetarne unije, na prijedlog Evropske komisije i nakon savjetovanja sa ECB, </a:t>
            </a:r>
            <a:r>
              <a:rPr lang="sr-Latn-ME" sz="1900" b="1" dirty="0">
                <a:solidFill>
                  <a:srgbClr val="FFFF99"/>
                </a:solidFill>
                <a:effectLst>
                  <a:outerShdw blurRad="38100" dist="38100" dir="2700000" algn="tl">
                    <a:srgbClr val="000000">
                      <a:alpha val="43137"/>
                    </a:srgbClr>
                  </a:outerShdw>
                </a:effectLst>
                <a:latin typeface="Lucida Bright" panose="02040602050505020304" pitchFamily="18" charset="0"/>
              </a:rPr>
              <a:t>Savjet Evropske unije može preduzeti zaštitne mjere u odnosu na treće zemlje u trajanju do šest mjeseci. </a:t>
            </a:r>
          </a:p>
          <a:p>
            <a:pPr marL="0" indent="0" algn="just">
              <a:lnSpc>
                <a:spcPct val="100000"/>
              </a:lnSpc>
              <a:buNone/>
            </a:pPr>
            <a:endParaRPr lang="sr-Latn-ME"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a:p>
            <a:pPr marL="0" indent="0" algn="just">
              <a:lnSpc>
                <a:spcPct val="100000"/>
              </a:lnSpc>
              <a:buNone/>
            </a:pPr>
            <a:endParaRPr lang="sr-Latn-ME"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342493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Dozvoljena ograničenja: NEPisani razlozi - </a:t>
            </a:r>
            <a:endParaRPr lang="en-US" sz="2600" dirty="0">
              <a:latin typeface="Lucida Bright" panose="02040602050505020304" pitchFamily="18" charset="0"/>
            </a:endParaRPr>
          </a:p>
        </p:txBody>
      </p:sp>
      <p:sp>
        <p:nvSpPr>
          <p:cNvPr id="3" name="Content Placeholder 2"/>
          <p:cNvSpPr>
            <a:spLocks noGrp="1"/>
          </p:cNvSpPr>
          <p:nvPr>
            <p:ph idx="1"/>
          </p:nvPr>
        </p:nvSpPr>
        <p:spPr>
          <a:xfrm>
            <a:off x="8252" y="1880828"/>
            <a:ext cx="12108668" cy="4846320"/>
          </a:xfrm>
        </p:spPr>
        <p:txBody>
          <a:bodyPr>
            <a:noAutofit/>
          </a:bodyPr>
          <a:lstStyle/>
          <a:p>
            <a:pPr marL="0" indent="0" algn="just">
              <a:lnSpc>
                <a:spcPct val="100000"/>
              </a:lnSpc>
              <a:buNone/>
            </a:pP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Kao i kod ostalih sloboda unutrašnjeg tržišta primjenjuje se standard </a:t>
            </a: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PRINUDNIH RAZLOGA OD OPŠTEG INTERESA.</a:t>
            </a:r>
          </a:p>
          <a:p>
            <a:pPr marL="0" indent="0" algn="just">
              <a:lnSpc>
                <a:spcPct val="100000"/>
              </a:lnSpc>
              <a:buNone/>
            </a:pP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Načelno, zbog bliskosti slobode kretanja kapitala i slobode kretanja robe, </a:t>
            </a:r>
            <a:r>
              <a:rPr lang="en-GB" sz="1900" b="1" dirty="0" err="1">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nema</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potrebe značajnog prilagođavanja kontekstu kretanja kapitala, te se primjenjuju isti prinudni razlozi od opšteg interesa (</a:t>
            </a:r>
            <a:r>
              <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uz obaveznu primjenu testa proporcionalnosti</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t>
            </a:r>
            <a:endParaRPr lang="sr-Latn-ME" sz="190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a:p>
            <a:pPr marL="0" indent="0" algn="just">
              <a:lnSpc>
                <a:spcPct val="100000"/>
              </a:lnSpc>
              <a:buNone/>
            </a:pP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Pored onih koji su vezani za </a:t>
            </a:r>
            <a:r>
              <a:rPr lang="sr-Latn-ME" sz="1900" b="1" u="sng"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zaštitu funkcionalnosti nacionalnog poreskog sistema</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koji su najbrojniji, neki od posebnih prinudnih razloga u kontekstu slobode kretanja kapitala su:</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t>
            </a: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Očuvanje pluralizma i nekomercijalnog karaktera sistema audio-vizuelnih medija</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u slučaju </a:t>
            </a:r>
            <a:r>
              <a:rPr lang="sr-Latn-ME" sz="1900"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Veronica</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C-141/91;</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t>
            </a: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Očuvanje poljoprivrednih zajednica</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u smislu ravnomjerne distribucije vlasništva i održivog razvoja uopšte, u slučaju Ospelt C-452/01;</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t>
            </a:r>
            <a:r>
              <a:rPr lang="sr-Latn-ME" sz="1900"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Transparentnost nacionalnog sistema upisa hipoteka</a:t>
            </a:r>
            <a:r>
              <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Trummer &amp; Mayer,</a:t>
            </a:r>
            <a:r>
              <a:rPr lang="en-US" sz="1900" dirty="0">
                <a:effectLst/>
                <a:latin typeface="Lucida Fax" panose="02060602050505020204" pitchFamily="18" charset="0"/>
              </a:rPr>
              <a:t> C-222/97</a:t>
            </a:r>
            <a:r>
              <a:rPr lang="sr-Latn-ME" sz="1900" dirty="0">
                <a:effectLst/>
                <a:latin typeface="Lucida Fax" panose="02060602050505020204" pitchFamily="18" charset="0"/>
              </a:rPr>
              <a:t>. </a:t>
            </a:r>
            <a:endParaRPr lang="sr-Latn-ME" sz="190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a:p>
            <a:pPr algn="just">
              <a:lnSpc>
                <a:spcPct val="100000"/>
              </a:lnSpc>
            </a:pPr>
            <a:r>
              <a:rPr lang="sr-Latn-ME" sz="1900" dirty="0"/>
              <a:t>„</a:t>
            </a:r>
            <a:r>
              <a:rPr lang="sr-Latn-ME" sz="1900" b="1" dirty="0">
                <a:solidFill>
                  <a:srgbClr val="FF5050"/>
                </a:solidFill>
              </a:rPr>
              <a:t>Obezbjeđenje dovoljnih zaliha energenata u slučaju krize</a:t>
            </a:r>
            <a:r>
              <a:rPr lang="sr-Latn-ME" sz="1900" dirty="0"/>
              <a:t>“, </a:t>
            </a:r>
            <a:r>
              <a:rPr lang="sr-Latn-ME" sz="1900" b="1" dirty="0"/>
              <a:t>jedini slučaj u kojem su dozvoljene „</a:t>
            </a:r>
            <a:r>
              <a:rPr lang="sr-Latn-ME" sz="1900" b="1" dirty="0">
                <a:solidFill>
                  <a:srgbClr val="FFFF99"/>
                </a:solidFill>
              </a:rPr>
              <a:t>zlatne akcije</a:t>
            </a:r>
            <a:r>
              <a:rPr lang="sr-Latn-ME" sz="1900" b="1" dirty="0"/>
              <a:t>“</a:t>
            </a:r>
            <a:r>
              <a:rPr lang="sr-Latn-ME" sz="1900" dirty="0"/>
              <a:t> (i.e. specijalna prava države u privatizovanom društvu) </a:t>
            </a:r>
            <a:r>
              <a:rPr lang="en-GB" sz="1900" i="1" dirty="0">
                <a:effectLst/>
              </a:rPr>
              <a:t>Commission</a:t>
            </a:r>
            <a:r>
              <a:rPr lang="sr-Latn-ME" sz="1900" i="1" dirty="0">
                <a:effectLst/>
              </a:rPr>
              <a:t> v </a:t>
            </a:r>
            <a:r>
              <a:rPr lang="en-GB" sz="1900" i="1" dirty="0">
                <a:effectLst/>
              </a:rPr>
              <a:t>Belgium </a:t>
            </a:r>
            <a:r>
              <a:rPr lang="en-GB" sz="1900" dirty="0"/>
              <a:t>C-503/99</a:t>
            </a:r>
            <a:endParaRPr lang="sr-Latn-ME" sz="1900"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991047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718984"/>
            <a:ext cx="1238537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350" dirty="0">
                <a:solidFill>
                  <a:srgbClr val="FF5050"/>
                </a:solidFill>
                <a:latin typeface="Lucida Fax" panose="02060602050505020204" pitchFamily="18" charset="0"/>
              </a:rPr>
              <a:t>Zlatne Akcije</a:t>
            </a:r>
            <a:r>
              <a:rPr lang="sr-Latn-ME" sz="2350" dirty="0">
                <a:latin typeface="Lucida Fax" panose="02060602050505020204" pitchFamily="18" charset="0"/>
              </a:rPr>
              <a:t>: Korak ka horizontalnom neposrednom dejstvu? </a:t>
            </a:r>
            <a:r>
              <a:rPr lang="sr-Latn-ME" sz="2400" dirty="0">
                <a:latin typeface="Lucida Fax" panose="02060602050505020204" pitchFamily="18" charset="0"/>
              </a:rPr>
              <a:t> </a:t>
            </a:r>
            <a:endParaRPr lang="en-US" sz="2400" dirty="0">
              <a:latin typeface="Lucida Bright" panose="02040602050505020304" pitchFamily="18" charset="0"/>
            </a:endParaRPr>
          </a:p>
        </p:txBody>
      </p:sp>
      <p:sp>
        <p:nvSpPr>
          <p:cNvPr id="3" name="Content Placeholder 2"/>
          <p:cNvSpPr>
            <a:spLocks noGrp="1"/>
          </p:cNvSpPr>
          <p:nvPr>
            <p:ph idx="1"/>
          </p:nvPr>
        </p:nvSpPr>
        <p:spPr>
          <a:xfrm>
            <a:off x="-24680" y="2060848"/>
            <a:ext cx="12025336" cy="4558288"/>
          </a:xfrm>
        </p:spPr>
        <p:txBody>
          <a:bodyPr>
            <a:noAutofit/>
          </a:bodyPr>
          <a:lstStyle/>
          <a:p>
            <a:pPr algn="just">
              <a:lnSpc>
                <a:spcPct val="100000"/>
              </a:lnSpc>
            </a:pPr>
            <a:r>
              <a:rPr lang="sr-Latn-ME" sz="1850" b="1" dirty="0">
                <a:solidFill>
                  <a:srgbClr val="FF5050"/>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Zlatne akcije</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a:t>
            </a:r>
            <a:r>
              <a:rPr lang="sr-Latn-ME" sz="185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Specijalna prava sadržana u akcijama </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koje ostaju u svojini države članice i nakon privatizacije koja državi daju prava koja joj inače ne bi pripala kao akcionaru. Kasnije, međutim, specijalna prava države </a:t>
            </a:r>
            <a:r>
              <a:rPr lang="sr-Latn-ME" sz="185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nijesu ni bila inkorporirana </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u akcijama, već neposredno u propisima.</a:t>
            </a:r>
          </a:p>
          <a:p>
            <a:pPr algn="just">
              <a:lnSpc>
                <a:spcPct val="100000"/>
              </a:lnSpc>
            </a:pP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Primjeri </a:t>
            </a:r>
            <a:r>
              <a:rPr lang="sr-Latn-ME" sz="1850"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specijalnih </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prava su: </a:t>
            </a:r>
            <a:r>
              <a:rPr lang="sr-Latn-ME" sz="1850" b="1" i="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Pravo veta na prodaju većinskog paketa akcija; Pravo imenovanja jednog ili više članova organa upravljanja, bez obzira na vlasnički udio; Pravo veta na pojedine važne poslovne odluke i dr. </a:t>
            </a:r>
          </a:p>
          <a:p>
            <a:pPr algn="just">
              <a:lnSpc>
                <a:spcPct val="100000"/>
              </a:lnSpc>
            </a:pP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Prvobitno su zlatne akcije, odnosno specijalna prava ustanovljavana zakonskim i podzakonskim propisima (</a:t>
            </a:r>
            <a:r>
              <a:rPr lang="en-US" sz="1850" i="1" dirty="0" err="1">
                <a:solidFill>
                  <a:srgbClr val="FFFF99"/>
                </a:solidFill>
                <a:latin typeface="Lucida Fax" panose="02060602050505020204" pitchFamily="18" charset="0"/>
              </a:rPr>
              <a:t>acta</a:t>
            </a:r>
            <a:r>
              <a:rPr lang="en-US" sz="1850" i="1" dirty="0">
                <a:solidFill>
                  <a:srgbClr val="FFFF99"/>
                </a:solidFill>
                <a:latin typeface="Lucida Fax" panose="02060602050505020204" pitchFamily="18" charset="0"/>
              </a:rPr>
              <a:t> </a:t>
            </a:r>
            <a:r>
              <a:rPr lang="en-US" sz="1850" i="1" dirty="0" err="1">
                <a:solidFill>
                  <a:srgbClr val="FFFF99"/>
                </a:solidFill>
                <a:latin typeface="Lucida Fax" panose="02060602050505020204" pitchFamily="18" charset="0"/>
              </a:rPr>
              <a:t>iure</a:t>
            </a:r>
            <a:r>
              <a:rPr lang="en-US" sz="1850" i="1" dirty="0">
                <a:solidFill>
                  <a:srgbClr val="FFFF99"/>
                </a:solidFill>
                <a:latin typeface="Lucida Fax" panose="02060602050505020204" pitchFamily="18" charset="0"/>
              </a:rPr>
              <a:t> </a:t>
            </a:r>
            <a:r>
              <a:rPr lang="en-US" sz="1850" i="1" dirty="0" err="1">
                <a:solidFill>
                  <a:srgbClr val="FFFF99"/>
                </a:solidFill>
                <a:latin typeface="Lucida Fax" panose="02060602050505020204" pitchFamily="18" charset="0"/>
              </a:rPr>
              <a:t>imperii</a:t>
            </a:r>
            <a:r>
              <a:rPr lang="en-US" sz="1850" i="1" dirty="0">
                <a:solidFill>
                  <a:srgbClr val="FFFF99"/>
                </a:solidFill>
                <a:latin typeface="Lucida Fax" panose="02060602050505020204" pitchFamily="18" charset="0"/>
              </a:rPr>
              <a:t> </a:t>
            </a:r>
            <a:r>
              <a:rPr lang="sr-Latn-ME" sz="1850" b="1" dirty="0">
                <a:latin typeface="Lucida Fax" panose="02060602050505020204" pitchFamily="18" charset="0"/>
              </a:rPr>
              <a:t>), da bi kasnije bivala ustanovljavana i statutima privrednih društava koji su imali karakter </a:t>
            </a:r>
            <a:r>
              <a:rPr lang="sr-Latn-ME" sz="1850" i="1" dirty="0">
                <a:solidFill>
                  <a:srgbClr val="FFFF99"/>
                </a:solidFill>
                <a:latin typeface="Lucida Fax" panose="02060602050505020204" pitchFamily="18" charset="0"/>
              </a:rPr>
              <a:t>acta iure gestionis</a:t>
            </a:r>
            <a:r>
              <a:rPr lang="sr-Latn-ME" sz="1850" i="1" dirty="0">
                <a:latin typeface="Lucida Fax" panose="02060602050505020204" pitchFamily="18" charset="0"/>
              </a:rPr>
              <a:t>. </a:t>
            </a:r>
            <a:r>
              <a:rPr lang="sr-Latn-ME" sz="1850" b="1" dirty="0">
                <a:latin typeface="Lucida Fax" panose="02060602050505020204" pitchFamily="18" charset="0"/>
              </a:rPr>
              <a:t>Pritom su, gotovo bez izuzetka, i jedan i drugi vid pravnih </a:t>
            </a:r>
            <a:r>
              <a:rPr lang="sr-Latn-ME" sz="1850" b="1" dirty="0" smtClean="0">
                <a:latin typeface="Lucida Fax" panose="02060602050505020204" pitchFamily="18" charset="0"/>
              </a:rPr>
              <a:t>instrumenata </a:t>
            </a:r>
            <a:r>
              <a:rPr lang="sr-Latn-ME" sz="1850" b="1" dirty="0">
                <a:latin typeface="Lucida Fax" panose="02060602050505020204" pitchFamily="18" charset="0"/>
              </a:rPr>
              <a:t>tretirani kao nedozvoljena ograničenja </a:t>
            </a:r>
            <a:r>
              <a:rPr lang="sr-Latn-ME" sz="1850" b="1" dirty="0">
                <a:solidFill>
                  <a:srgbClr val="FFFF99"/>
                </a:solidFill>
                <a:latin typeface="Lucida Fax" panose="02060602050505020204" pitchFamily="18" charset="0"/>
              </a:rPr>
              <a:t>slobode kretanja kapitala </a:t>
            </a:r>
            <a:r>
              <a:rPr lang="sr-Latn-ME" sz="1850" b="1" dirty="0">
                <a:latin typeface="Lucida Fax" panose="02060602050505020204" pitchFamily="18" charset="0"/>
              </a:rPr>
              <a:t>(kasnije, istovremeno </a:t>
            </a:r>
            <a:r>
              <a:rPr lang="sr-Latn-ME" sz="1850" b="1" dirty="0">
                <a:solidFill>
                  <a:srgbClr val="FFFF99"/>
                </a:solidFill>
                <a:latin typeface="Lucida Fax" panose="02060602050505020204" pitchFamily="18" charset="0"/>
              </a:rPr>
              <a:t>slobode poslovnog nastanjivanja</a:t>
            </a:r>
            <a:r>
              <a:rPr lang="sr-Latn-ME" sz="1850" b="1" dirty="0">
                <a:latin typeface="Lucida Fax" panose="02060602050505020204" pitchFamily="18" charset="0"/>
              </a:rPr>
              <a:t>). </a:t>
            </a:r>
          </a:p>
          <a:p>
            <a:pPr algn="just">
              <a:lnSpc>
                <a:spcPct val="100000"/>
              </a:lnSpc>
            </a:pPr>
            <a:r>
              <a:rPr lang="sr-Latn-ME" sz="1850" b="1" dirty="0">
                <a:latin typeface="Lucida Fax" panose="02060602050505020204" pitchFamily="18" charset="0"/>
              </a:rPr>
              <a:t>Odatle i definicija koju je Sud pravde dao u jednom od najpoznatijih slučajeva „zlatnih akcija“: </a:t>
            </a:r>
            <a:r>
              <a:rPr lang="sr-Latn-ME" sz="1800" dirty="0">
                <a:effectLst/>
              </a:rPr>
              <a:t>„</a:t>
            </a:r>
            <a:r>
              <a:rPr lang="sr-Latn-ME" dirty="0">
                <a:solidFill>
                  <a:srgbClr val="FFFF99"/>
                </a:solidFill>
                <a:effectLst/>
              </a:rPr>
              <a:t>Bilo koja pravna strutkura koja se odnosi na konkretne kompanije, čiji je cilj da sačuva ili omogući petrificiranje državnog uticaja u takvim kompanijama</a:t>
            </a:r>
            <a:r>
              <a:rPr lang="sr-Latn-ME" sz="1800" dirty="0">
                <a:effectLst/>
              </a:rPr>
              <a:t>“.  (Volkswagen C</a:t>
            </a:r>
            <a:r>
              <a:rPr lang="en-GB" sz="1800" dirty="0">
                <a:effectLst/>
              </a:rPr>
              <a:t>‐112/05</a:t>
            </a:r>
            <a:r>
              <a:rPr lang="sr-Latn-ME" sz="1800" dirty="0">
                <a:effectLst/>
              </a:rPr>
              <a:t>)</a:t>
            </a:r>
            <a:endParaRPr lang="sr-Latn-ME" sz="1850" b="1" dirty="0">
              <a:latin typeface="Lucida Fax" panose="020606020505050202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358056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718984"/>
            <a:ext cx="1238537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400" dirty="0">
                <a:solidFill>
                  <a:srgbClr val="FF5050"/>
                </a:solidFill>
                <a:latin typeface="Lucida Fax" panose="02060602050505020204" pitchFamily="18" charset="0"/>
              </a:rPr>
              <a:t>Zlatne Akcije</a:t>
            </a:r>
            <a:r>
              <a:rPr lang="sr-Latn-ME" sz="2350" dirty="0">
                <a:latin typeface="Lucida Fax" panose="02060602050505020204" pitchFamily="18" charset="0"/>
              </a:rPr>
              <a:t>: Korak ka horizontalnom neposrednom dejstvu? </a:t>
            </a:r>
            <a:r>
              <a:rPr lang="sr-Latn-ME" sz="2400" dirty="0">
                <a:latin typeface="Lucida Fax" panose="02060602050505020204" pitchFamily="18" charset="0"/>
              </a:rPr>
              <a:t> </a:t>
            </a:r>
            <a:endParaRPr lang="en-US" sz="2400" dirty="0">
              <a:latin typeface="Lucida Bright" panose="02040602050505020304" pitchFamily="18" charset="0"/>
            </a:endParaRPr>
          </a:p>
        </p:txBody>
      </p:sp>
      <p:sp>
        <p:nvSpPr>
          <p:cNvPr id="3" name="Content Placeholder 2"/>
          <p:cNvSpPr>
            <a:spLocks noGrp="1"/>
          </p:cNvSpPr>
          <p:nvPr>
            <p:ph idx="1"/>
          </p:nvPr>
        </p:nvSpPr>
        <p:spPr>
          <a:xfrm>
            <a:off x="-30734" y="1988840"/>
            <a:ext cx="12144672" cy="4738308"/>
          </a:xfrm>
        </p:spPr>
        <p:txBody>
          <a:bodyPr>
            <a:noAutofit/>
          </a:bodyPr>
          <a:lstStyle/>
          <a:p>
            <a:pPr algn="just">
              <a:lnSpc>
                <a:spcPct val="100000"/>
              </a:lnSpc>
            </a:pPr>
            <a:r>
              <a:rPr lang="sr-Latn-ME" sz="185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Prvi slučaj </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statuta društva koji je tretiran kao pravni instrument čija sadržina („zlatna akcija“ UK-a u kompaniji „</a:t>
            </a:r>
            <a:r>
              <a:rPr lang="sr-Latn-ME" sz="1850"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British Airports Authority</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ograničava slobodu kretanja kapitala bio je </a:t>
            </a:r>
            <a:r>
              <a:rPr lang="en-US" sz="1800" b="1" dirty="0">
                <a:effectLst/>
                <a:latin typeface="Lucida Bright" panose="02040602050505020304" pitchFamily="18" charset="0"/>
              </a:rPr>
              <a:t>Commission v United Kingdom</a:t>
            </a:r>
            <a:r>
              <a:rPr lang="sr-Latn-ME" sz="1800" b="1" dirty="0">
                <a:effectLst/>
                <a:latin typeface="Lucida Bright" panose="02040602050505020304" pitchFamily="18" charset="0"/>
              </a:rPr>
              <a:t>, C-98/01.</a:t>
            </a:r>
            <a:r>
              <a:rPr lang="sr-Latn-ME" sz="1850" b="1" dirty="0">
                <a:effectLst>
                  <a:outerShdw blurRad="38100" dist="38100" dir="2700000" algn="tl">
                    <a:srgbClr val="000000">
                      <a:alpha val="43137"/>
                    </a:srgbClr>
                  </a:outerShdw>
                </a:effectLst>
                <a:latin typeface="Lucida Bright" panose="02040602050505020304" pitchFamily="18" charset="0"/>
                <a:cs typeface="Times New Roman" panose="02020603050405020304" pitchFamily="18" charset="0"/>
              </a:rPr>
              <a:t> </a:t>
            </a:r>
          </a:p>
          <a:p>
            <a:pPr algn="just">
              <a:lnSpc>
                <a:spcPct val="100000"/>
              </a:lnSpc>
            </a:pP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U ovom i ostalim slučajevima kada su </a:t>
            </a:r>
            <a:r>
              <a:rPr lang="sr-Latn-ME" sz="1850"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acta iure gestionis </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tretirana kao nedozvoljena ograničenja slobode kretanja kapitala, narativ presuda upućuje na to da je stav Suda pravde kako u opisanim i sličnim situacijama </a:t>
            </a:r>
            <a:r>
              <a:rPr lang="sr-Latn-ME" sz="185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o nedozvoljenom ograničavanju slobode kretanja kapitala može biti riječi samo kada je riječ o aktima, i.e. </a:t>
            </a:r>
            <a:r>
              <a:rPr lang="sr-Latn-ME" sz="1850" b="1" u="sng"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statutima društava u čijem donošenju učestvuje država, a koji pritom predstavljaju „svojevrsnu distorziju standardnog kompanijskog prava“ u korist države</a:t>
            </a:r>
            <a:r>
              <a:rPr lang="sr-Latn-ME" sz="1850" b="1" dirty="0">
                <a:solidFill>
                  <a:srgbClr val="FFFF99"/>
                </a:solidFill>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(ili nekog oblika njene emanacije. </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a:t>
            </a:r>
          </a:p>
          <a:p>
            <a:pPr algn="just">
              <a:lnSpc>
                <a:spcPct val="100000"/>
              </a:lnSpc>
            </a:pP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U prilog tome da „obični instrumenti privatnog prava“ ne mogu ograničiti slobodu kretanja kapitala (</a:t>
            </a:r>
            <a:r>
              <a:rPr lang="sr-Latn-ME" sz="1850" b="1" u="sng"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horizontalno neposredno dejstvo</a:t>
            </a:r>
            <a:r>
              <a:rPr lang="sr-Latn-ME" sz="1850"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ide činjenica da se pred Sudom pravde još nije pojavio slučaj u kojem slična prava iz statuta povlače privatni subjekti…</a:t>
            </a:r>
          </a:p>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Danas se postavlja i pitanje da li nedozvoljena </a:t>
            </a:r>
            <a:r>
              <a:rPr lang="sr-Latn-ME" b="1" dirty="0" smtClean="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ograničenja </a:t>
            </a:r>
            <a:r>
              <a:rPr lang="sr-Latn-ME"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mogu imati formu drugih </a:t>
            </a:r>
            <a:r>
              <a:rPr lang="sr-Latn-ME"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iure gestionis </a:t>
            </a:r>
            <a:r>
              <a:rPr lang="sr-Latn-ME"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akata (</a:t>
            </a:r>
            <a:r>
              <a:rPr lang="sr-Latn-ME" b="1" i="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e.g.</a:t>
            </a:r>
            <a:r>
              <a:rPr lang="sr-Latn-ME"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rPr>
              <a:t> sporazuma akcionara o glasanju u slučaju GALP Energia </a:t>
            </a:r>
            <a:r>
              <a:rPr lang="en-US" dirty="0"/>
              <a:t>C-212/09</a:t>
            </a:r>
            <a:r>
              <a:rPr lang="sr-Latn-ME" dirty="0"/>
              <a:t>) (e.g. slučaja KAP-a Crna Gora?)</a:t>
            </a:r>
            <a:endParaRPr lang="sr-Latn-ME" b="1" dirty="0">
              <a:effectLst>
                <a:outerShdw blurRad="38100" dist="38100" dir="2700000" algn="tl">
                  <a:srgbClr val="000000">
                    <a:alpha val="43137"/>
                  </a:srgbClr>
                </a:outerShdw>
              </a:effectLst>
              <a:latin typeface="Lucida Fax" panose="020606020505050202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25389620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sz="3500" dirty="0">
                <a:latin typeface="Lucida Fax" panose="02060602050505020204" pitchFamily="18" charset="0"/>
              </a:rPr>
              <a:t>SLOBODA KRETANja Kapitala</a:t>
            </a:r>
            <a:r>
              <a:rPr lang="sr-Latn-ME" sz="2900" dirty="0">
                <a:latin typeface="Lucida Fax" panose="02060602050505020204" pitchFamily="18" charset="0"/>
              </a:rPr>
              <a:t/>
            </a:r>
            <a:br>
              <a:rPr lang="sr-Latn-ME" sz="2900" dirty="0">
                <a:latin typeface="Lucida Fax" panose="02060602050505020204" pitchFamily="18" charset="0"/>
              </a:rPr>
            </a:br>
            <a:r>
              <a:rPr lang="sr-Latn-ME" sz="2900" dirty="0">
                <a:latin typeface="Lucida Fax" panose="02060602050505020204" pitchFamily="18" charset="0"/>
              </a:rPr>
              <a:t>- pojam i mjesto u sistemu osnovnih sloboda - </a:t>
            </a:r>
            <a:endParaRPr lang="en-US" sz="2700" dirty="0">
              <a:latin typeface="Lucida Bright" panose="02040602050505020304" pitchFamily="18" charset="0"/>
            </a:endParaRPr>
          </a:p>
        </p:txBody>
      </p:sp>
      <p:sp>
        <p:nvSpPr>
          <p:cNvPr id="3" name="Content Placeholder 2"/>
          <p:cNvSpPr>
            <a:spLocks noGrp="1"/>
          </p:cNvSpPr>
          <p:nvPr>
            <p:ph idx="1"/>
          </p:nvPr>
        </p:nvSpPr>
        <p:spPr>
          <a:xfrm>
            <a:off x="47328" y="1844824"/>
            <a:ext cx="12025336" cy="4941168"/>
          </a:xfrm>
        </p:spPr>
        <p:txBody>
          <a:bodyPr>
            <a:noAutofit/>
          </a:bodyPr>
          <a:lstStyle/>
          <a:p>
            <a:pPr marL="0" indent="0" algn="just">
              <a:lnSpc>
                <a:spcPct val="100000"/>
              </a:lnSpc>
              <a:buNone/>
            </a:pPr>
            <a:r>
              <a:rPr lang="sr-Latn-ME" sz="1900" b="1" dirty="0">
                <a:effectLst/>
                <a:latin typeface="Lucida Bright" panose="02040602050505020304" pitchFamily="18" charset="0"/>
              </a:rPr>
              <a:t>Sloboda kretanja kapitala i plaćanja/platnog prometa (kako je puni naziv ove slobode), uređena je članovima 63 – 66. UFEU. </a:t>
            </a:r>
            <a:r>
              <a:rPr lang="sr-Latn-ME" sz="1900" b="1" dirty="0">
                <a:solidFill>
                  <a:srgbClr val="FF5050"/>
                </a:solidFill>
                <a:effectLst/>
                <a:latin typeface="Lucida Bright" panose="02040602050505020304" pitchFamily="18" charset="0"/>
              </a:rPr>
              <a:t>Član 63. UFEU </a:t>
            </a:r>
            <a:r>
              <a:rPr lang="sr-Latn-ME" sz="1900" b="1" dirty="0">
                <a:effectLst/>
                <a:latin typeface="Lucida Bright" panose="02040602050505020304" pitchFamily="18" charset="0"/>
              </a:rPr>
              <a:t>načelno uređuje slobodu kretanja kapitala:</a:t>
            </a:r>
          </a:p>
          <a:p>
            <a:pPr marL="0" indent="0" algn="just">
              <a:lnSpc>
                <a:spcPct val="100000"/>
              </a:lnSpc>
              <a:buNone/>
            </a:pPr>
            <a:r>
              <a:rPr lang="sr-Latn-ME" sz="1800" b="1" dirty="0">
                <a:solidFill>
                  <a:srgbClr val="FF5050"/>
                </a:solidFill>
                <a:effectLst/>
                <a:latin typeface="Lucida Bright" panose="02040602050505020304" pitchFamily="18" charset="0"/>
              </a:rPr>
              <a:t>„1.  U okviru odredaba iz ovog poglavlja, </a:t>
            </a:r>
            <a:r>
              <a:rPr lang="sr-Latn-ME" sz="1800" b="1" u="sng" dirty="0">
                <a:solidFill>
                  <a:srgbClr val="FF5050"/>
                </a:solidFill>
                <a:effectLst/>
                <a:latin typeface="Lucida Bright" panose="02040602050505020304" pitchFamily="18" charset="0"/>
              </a:rPr>
              <a:t>zabranjena su sva ograničenja kretanja kapitala</a:t>
            </a:r>
            <a:r>
              <a:rPr lang="sr-Latn-ME" sz="1800" b="1" dirty="0">
                <a:solidFill>
                  <a:srgbClr val="FF5050"/>
                </a:solidFill>
                <a:effectLst/>
                <a:latin typeface="Lucida Bright" panose="02040602050505020304" pitchFamily="18" charset="0"/>
              </a:rPr>
              <a:t> između država članica i između država članica i </a:t>
            </a:r>
            <a:r>
              <a:rPr lang="sr-Latn-ME" sz="1800" b="1" u="sng" dirty="0">
                <a:solidFill>
                  <a:srgbClr val="FF5050"/>
                </a:solidFill>
                <a:effectLst/>
                <a:latin typeface="Lucida Bright" panose="02040602050505020304" pitchFamily="18" charset="0"/>
              </a:rPr>
              <a:t>trećih zemalja</a:t>
            </a:r>
            <a:r>
              <a:rPr lang="sr-Latn-ME" sz="1800" b="1" dirty="0">
                <a:solidFill>
                  <a:srgbClr val="FF5050"/>
                </a:solidFill>
                <a:effectLst/>
                <a:latin typeface="Lucida Bright" panose="02040602050505020304" pitchFamily="18" charset="0"/>
              </a:rPr>
              <a:t>.</a:t>
            </a:r>
          </a:p>
          <a:p>
            <a:pPr marL="0" indent="0" algn="just">
              <a:lnSpc>
                <a:spcPct val="100000"/>
              </a:lnSpc>
              <a:buNone/>
            </a:pPr>
            <a:r>
              <a:rPr lang="sr-Latn-ME" sz="1800" b="1" dirty="0">
                <a:solidFill>
                  <a:srgbClr val="FF5050"/>
                </a:solidFill>
                <a:effectLst/>
                <a:latin typeface="Lucida Bright" panose="02040602050505020304" pitchFamily="18" charset="0"/>
              </a:rPr>
              <a:t>2. U okviru odredaba iz ovog poglavlja </a:t>
            </a:r>
            <a:r>
              <a:rPr lang="sr-Latn-ME" sz="1800" b="1" u="sng" dirty="0">
                <a:solidFill>
                  <a:srgbClr val="FF5050"/>
                </a:solidFill>
                <a:effectLst/>
                <a:latin typeface="Lucida Bright" panose="02040602050505020304" pitchFamily="18" charset="0"/>
              </a:rPr>
              <a:t>zabranjena su sva ograničenja platnog prometa</a:t>
            </a:r>
            <a:r>
              <a:rPr lang="sr-Latn-ME" sz="1800" b="1" dirty="0">
                <a:solidFill>
                  <a:srgbClr val="FF5050"/>
                </a:solidFill>
                <a:effectLst/>
                <a:latin typeface="Lucida Bright" panose="02040602050505020304" pitchFamily="18" charset="0"/>
              </a:rPr>
              <a:t> između država članica i između država članica i </a:t>
            </a:r>
            <a:r>
              <a:rPr lang="sr-Latn-ME" sz="1800" b="1" u="sng" dirty="0">
                <a:solidFill>
                  <a:srgbClr val="FF5050"/>
                </a:solidFill>
                <a:effectLst/>
                <a:latin typeface="Lucida Bright" panose="02040602050505020304" pitchFamily="18" charset="0"/>
              </a:rPr>
              <a:t>trećih zemalja</a:t>
            </a:r>
            <a:r>
              <a:rPr lang="sr-Latn-ME" sz="1800" b="1" dirty="0">
                <a:solidFill>
                  <a:srgbClr val="FF5050"/>
                </a:solidFill>
                <a:effectLst/>
                <a:latin typeface="Lucida Bright" panose="02040602050505020304" pitchFamily="18" charset="0"/>
              </a:rPr>
              <a:t>.“</a:t>
            </a:r>
          </a:p>
          <a:p>
            <a:pPr marL="0" indent="0" algn="just">
              <a:lnSpc>
                <a:spcPct val="100000"/>
              </a:lnSpc>
              <a:buNone/>
            </a:pPr>
            <a:r>
              <a:rPr lang="sr-Latn-ME" sz="1900" b="1" dirty="0">
                <a:effectLst/>
                <a:latin typeface="Lucida Bright" panose="02040602050505020304" pitchFamily="18" charset="0"/>
              </a:rPr>
              <a:t>U pitanju je formalni izraz slobode kretanja kapitala (i platnog prometa), koji je u toj formi uveden tek ugovorom iz Mastrihta (</a:t>
            </a:r>
            <a:r>
              <a:rPr lang="sr-Latn-ME" sz="1900" dirty="0">
                <a:effectLst/>
                <a:latin typeface="Lucida Bright" panose="02040602050505020304" pitchFamily="18" charset="0"/>
              </a:rPr>
              <a:t>kada ova sloboda postaje i potpuno operativna</a:t>
            </a:r>
            <a:r>
              <a:rPr lang="sr-Latn-ME" sz="1900" b="1" dirty="0">
                <a:effectLst/>
                <a:latin typeface="Lucida Bright" panose="02040602050505020304" pitchFamily="18" charset="0"/>
              </a:rPr>
              <a:t>). </a:t>
            </a:r>
            <a:endParaRPr lang="sr-Latn-ME" sz="1900" b="1" dirty="0" smtClean="0">
              <a:effectLst/>
              <a:latin typeface="Lucida Bright" panose="02040602050505020304" pitchFamily="18" charset="0"/>
            </a:endParaRPr>
          </a:p>
          <a:p>
            <a:pPr marL="0" indent="0" algn="just">
              <a:lnSpc>
                <a:spcPct val="100000"/>
              </a:lnSpc>
              <a:buNone/>
            </a:pPr>
            <a:r>
              <a:rPr lang="sr-Latn-ME" sz="1900" b="1" dirty="0" smtClean="0">
                <a:effectLst/>
                <a:latin typeface="Lucida Bright" panose="02040602050505020304" pitchFamily="18" charset="0"/>
              </a:rPr>
              <a:t>Pitanje </a:t>
            </a:r>
            <a:r>
              <a:rPr lang="sr-Latn-ME" sz="1900" b="1" dirty="0">
                <a:effectLst/>
                <a:latin typeface="Lucida Bright" panose="02040602050505020304" pitchFamily="18" charset="0"/>
              </a:rPr>
              <a:t>je da li bi i tada kretanje kapitala bilo liberalizovano, ali EMU nije mogla zaživjeti bez ove slobode. Tako je Sud pravde tek u </a:t>
            </a:r>
            <a:r>
              <a:rPr lang="sr-Latn-ME" sz="1900" b="1" i="1" dirty="0">
                <a:effectLst/>
                <a:latin typeface="Lucida Bright" panose="02040602050505020304" pitchFamily="18" charset="0"/>
              </a:rPr>
              <a:t>Sanz de Lera</a:t>
            </a:r>
            <a:r>
              <a:rPr lang="sr-Latn-ME" sz="1900" b="1" dirty="0">
                <a:effectLst/>
                <a:latin typeface="Lucida Bright" panose="02040602050505020304" pitchFamily="18" charset="0"/>
              </a:rPr>
              <a:t>, C-163/94, utvrdio neposredno dejstvo ove slobode. </a:t>
            </a:r>
            <a:r>
              <a:rPr lang="sr-Latn-ME" sz="1900" dirty="0">
                <a:effectLst/>
                <a:latin typeface="Lucida Bright" panose="02040602050505020304" pitchFamily="18" charset="0"/>
              </a:rPr>
              <a:t>Dotad je bila ograničena zbog bojazni od prelivanja kapitala iz manje razvijenih u razvijenija područja i dr. </a:t>
            </a:r>
          </a:p>
          <a:p>
            <a:pPr marL="0" indent="0" algn="just">
              <a:lnSpc>
                <a:spcPct val="100000"/>
              </a:lnSpc>
              <a:buNone/>
            </a:pPr>
            <a:r>
              <a:rPr lang="sr-Latn-ME" sz="1700" b="1" dirty="0">
                <a:effectLst/>
                <a:latin typeface="Lucida Bright" panose="02040602050505020304" pitchFamily="18" charset="0"/>
              </a:rPr>
              <a:t>Jedina je od četiri slobode čiji se regulatorni izraz promijenio od Rimskog ugovora do danas. Odatle se sloboda kretanja kapitala naziva i </a:t>
            </a:r>
            <a:r>
              <a:rPr lang="sr-Latn-ME" sz="1700" b="1" dirty="0">
                <a:solidFill>
                  <a:srgbClr val="FFFF99"/>
                </a:solidFill>
                <a:effectLst/>
                <a:latin typeface="Lucida Bright" panose="02040602050505020304" pitchFamily="18" charset="0"/>
              </a:rPr>
              <a:t>„četvrta sloboda“. </a:t>
            </a:r>
            <a:endParaRPr lang="sr-Latn-ME" sz="1700" b="1" dirty="0">
              <a:effectLst/>
              <a:latin typeface="Lucida Bright" panose="02040602050505020304" pitchFamily="18" charset="0"/>
            </a:endParaRPr>
          </a:p>
          <a:p>
            <a:pPr marL="0" indent="0" algn="just">
              <a:lnSpc>
                <a:spcPct val="100000"/>
              </a:lnSpc>
              <a:buNone/>
            </a:pPr>
            <a:r>
              <a:rPr lang="sr-Latn-ME" sz="1700" b="1" dirty="0">
                <a:effectLst/>
                <a:latin typeface="Lucida Bright" panose="02040602050505020304" pitchFamily="18" charset="0"/>
              </a:rPr>
              <a:t>Sloboda kretanja kapitala i sloboda kretanja robe </a:t>
            </a:r>
            <a:r>
              <a:rPr lang="sr-Latn-ME" sz="1700" b="1" dirty="0" smtClean="0">
                <a:effectLst/>
                <a:latin typeface="Lucida Bright" panose="02040602050505020304" pitchFamily="18" charset="0"/>
              </a:rPr>
              <a:t>su podkategrija </a:t>
            </a:r>
            <a:r>
              <a:rPr lang="sr-Latn-ME" sz="1700" b="1" dirty="0">
                <a:effectLst/>
                <a:latin typeface="Lucida Bright" panose="02040602050505020304" pitchFamily="18" charset="0"/>
              </a:rPr>
              <a:t>osnovnih sloboda - </a:t>
            </a:r>
            <a:r>
              <a:rPr lang="sr-Latn-ME" sz="1700" b="1" dirty="0">
                <a:solidFill>
                  <a:srgbClr val="FFFF99"/>
                </a:solidFill>
                <a:effectLst/>
                <a:latin typeface="Lucida Bright" panose="02040602050505020304" pitchFamily="18" charset="0"/>
              </a:rPr>
              <a:t>slobode kretanja </a:t>
            </a:r>
            <a:r>
              <a:rPr lang="sr-Latn-ME" sz="1700" b="1" dirty="0" smtClean="0">
                <a:solidFill>
                  <a:schemeClr val="bg1"/>
                </a:solidFill>
                <a:effectLst/>
                <a:latin typeface="Lucida Bright" panose="02040602050505020304" pitchFamily="18" charset="0"/>
              </a:rPr>
              <a:t>(proizvoda </a:t>
            </a:r>
            <a:r>
              <a:rPr lang="sr-Latn-ME" sz="1700" b="1" dirty="0">
                <a:solidFill>
                  <a:schemeClr val="bg1"/>
                </a:solidFill>
                <a:effectLst/>
                <a:latin typeface="Lucida Bright" panose="02040602050505020304" pitchFamily="18" charset="0"/>
              </a:rPr>
              <a:t>i </a:t>
            </a:r>
            <a:r>
              <a:rPr lang="sr-Latn-ME" sz="1700" b="1" dirty="0" smtClean="0">
                <a:solidFill>
                  <a:schemeClr val="bg1"/>
                </a:solidFill>
                <a:effectLst/>
                <a:latin typeface="Lucida Bright" panose="02040602050505020304" pitchFamily="18" charset="0"/>
              </a:rPr>
              <a:t>kapitala), </a:t>
            </a:r>
            <a:r>
              <a:rPr lang="sr-Latn-ME" sz="1700" b="1" dirty="0">
                <a:solidFill>
                  <a:schemeClr val="bg1"/>
                </a:solidFill>
                <a:effectLst/>
                <a:latin typeface="Lucida Bright" panose="02040602050505020304" pitchFamily="18" charset="0"/>
              </a:rPr>
              <a:t>naspram sloboda kretanja ljudi (radnici i poslovno </a:t>
            </a:r>
            <a:r>
              <a:rPr lang="sr-Latn-ME" sz="1700" b="1" dirty="0" smtClean="0">
                <a:solidFill>
                  <a:schemeClr val="bg1"/>
                </a:solidFill>
                <a:effectLst/>
                <a:latin typeface="Lucida Bright" panose="02040602050505020304" pitchFamily="18" charset="0"/>
              </a:rPr>
              <a:t>nastanjivanje)</a:t>
            </a:r>
            <a:endParaRPr lang="sr-Latn-ME" sz="1700" b="1" dirty="0">
              <a:solidFill>
                <a:schemeClr val="bg1"/>
              </a:solidFill>
              <a:effectLst/>
              <a:latin typeface="Lucida Bright" panose="02040602050505020304" pitchFamily="18" charset="0"/>
            </a:endParaRPr>
          </a:p>
          <a:p>
            <a:pPr marL="0" indent="0" algn="just">
              <a:lnSpc>
                <a:spcPct val="100000"/>
              </a:lnSpc>
              <a:buNone/>
            </a:pPr>
            <a:endParaRPr lang="sr-Latn-ME" sz="1700" b="1" dirty="0">
              <a:solidFill>
                <a:srgbClr val="FFFF99"/>
              </a:solidFill>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36635" y="-126471"/>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8210501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Kretanja kapitala</a:t>
            </a:r>
            <a:br>
              <a:rPr lang="sr-Latn-ME" sz="3600" dirty="0">
                <a:latin typeface="Lucida Fax" panose="02060602050505020204" pitchFamily="18" charset="0"/>
              </a:rPr>
            </a:br>
            <a:r>
              <a:rPr lang="sr-Latn-ME" sz="2800" dirty="0">
                <a:latin typeface="Lucida Fax" panose="02060602050505020204" pitchFamily="18" charset="0"/>
              </a:rPr>
              <a:t>- Pravni izvori  -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143086" cy="4941168"/>
          </a:xfrm>
        </p:spPr>
        <p:txBody>
          <a:bodyPr>
            <a:noAutofit/>
          </a:bodyPr>
          <a:lstStyle/>
          <a:p>
            <a:pPr marL="0" indent="0" algn="just">
              <a:lnSpc>
                <a:spcPct val="100000"/>
              </a:lnSpc>
              <a:buNone/>
            </a:pPr>
            <a:r>
              <a:rPr lang="sr-Latn-ME" sz="1900" b="1" dirty="0">
                <a:solidFill>
                  <a:srgbClr val="FF5050"/>
                </a:solidFill>
                <a:effectLst/>
                <a:latin typeface="Lucida Bright" panose="02040602050505020304" pitchFamily="18" charset="0"/>
              </a:rPr>
              <a:t>PREGLED KLJUČNIH ODRE</a:t>
            </a:r>
            <a:r>
              <a:rPr lang="en-GB" sz="1900" b="1" dirty="0">
                <a:solidFill>
                  <a:srgbClr val="FF5050"/>
                </a:solidFill>
                <a:effectLst/>
                <a:latin typeface="Lucida Bright" panose="02040602050505020304" pitchFamily="18" charset="0"/>
              </a:rPr>
              <a:t>DBI</a:t>
            </a:r>
            <a:r>
              <a:rPr lang="sr-Latn-ME" sz="1900" b="1" dirty="0">
                <a:solidFill>
                  <a:srgbClr val="FF5050"/>
                </a:solidFill>
                <a:effectLst/>
                <a:latin typeface="Lucida Bright" panose="02040602050505020304" pitchFamily="18" charset="0"/>
              </a:rPr>
              <a:t> UFEU O SLOBODI PRUŽANJA USLUGA </a:t>
            </a:r>
          </a:p>
          <a:p>
            <a:pPr algn="just">
              <a:lnSpc>
                <a:spcPct val="100000"/>
              </a:lnSpc>
            </a:pPr>
            <a:r>
              <a:rPr lang="sr-Latn-ME" sz="1800" b="1" u="sng" dirty="0">
                <a:solidFill>
                  <a:srgbClr val="FFFF99"/>
                </a:solidFill>
                <a:effectLst/>
                <a:latin typeface="Lucida Bright" panose="02040602050505020304" pitchFamily="18" charset="0"/>
              </a:rPr>
              <a:t>Čl. 63. </a:t>
            </a:r>
            <a:r>
              <a:rPr lang="sr-Latn-ME" sz="1800" b="1" u="sng" dirty="0">
                <a:solidFill>
                  <a:srgbClr val="FFFF99"/>
                </a:solidFill>
                <a:effectLst>
                  <a:outerShdw blurRad="38100" dist="38100" dir="2700000" algn="tl">
                    <a:srgbClr val="000000">
                      <a:alpha val="43137"/>
                    </a:srgbClr>
                  </a:outerShdw>
                </a:effectLst>
                <a:latin typeface="Lucida Bright" panose="02040602050505020304" pitchFamily="18" charset="0"/>
              </a:rPr>
              <a:t>UFEU</a:t>
            </a:r>
            <a:r>
              <a:rPr lang="sr-Latn-ME" sz="1800" b="1" dirty="0">
                <a:effectLst>
                  <a:outerShdw blurRad="38100" dist="38100" dir="2700000" algn="tl">
                    <a:srgbClr val="000000">
                      <a:alpha val="43137"/>
                    </a:srgbClr>
                  </a:outerShdw>
                </a:effectLst>
                <a:latin typeface="Lucida Bright" panose="02040602050505020304" pitchFamily="18" charset="0"/>
              </a:rPr>
              <a:t>: Generalna zabrana ograničavanja slobode kretanja kapitala i platnog prometa</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na</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unutra</a:t>
            </a:r>
            <a:r>
              <a:rPr lang="sr-Latn-ME" sz="1800" b="1" dirty="0">
                <a:effectLst>
                  <a:outerShdw blurRad="38100" dist="38100" dir="2700000" algn="tl">
                    <a:srgbClr val="000000">
                      <a:alpha val="43137"/>
                    </a:srgbClr>
                  </a:outerShdw>
                </a:effectLst>
                <a:latin typeface="Lucida Bright" panose="02040602050505020304" pitchFamily="18" charset="0"/>
              </a:rPr>
              <a:t>šnjem tržištu, </a:t>
            </a:r>
            <a:r>
              <a:rPr lang="sr-Latn-ME" sz="1800" b="1" u="sng" dirty="0">
                <a:effectLst>
                  <a:outerShdw blurRad="38100" dist="38100" dir="2700000" algn="tl">
                    <a:srgbClr val="000000">
                      <a:alpha val="43137"/>
                    </a:srgbClr>
                  </a:outerShdw>
                </a:effectLst>
                <a:latin typeface="Lucida Bright" panose="02040602050505020304" pitchFamily="18" charset="0"/>
              </a:rPr>
              <a:t>uz proširenje na transakcije </a:t>
            </a:r>
            <a:r>
              <a:rPr lang="sr-Latn-ME" sz="1800" b="1" u="sng" dirty="0" smtClean="0">
                <a:effectLst>
                  <a:outerShdw blurRad="38100" dist="38100" dir="2700000" algn="tl">
                    <a:srgbClr val="000000">
                      <a:alpha val="43137"/>
                    </a:srgbClr>
                  </a:outerShdw>
                </a:effectLst>
                <a:latin typeface="Lucida Bright" panose="02040602050505020304" pitchFamily="18" charset="0"/>
              </a:rPr>
              <a:t>sa i iz </a:t>
            </a:r>
            <a:r>
              <a:rPr lang="sr-Latn-ME" sz="1800" b="1" u="sng" dirty="0">
                <a:effectLst>
                  <a:outerShdw blurRad="38100" dist="38100" dir="2700000" algn="tl">
                    <a:srgbClr val="000000">
                      <a:alpha val="43137"/>
                    </a:srgbClr>
                  </a:outerShdw>
                </a:effectLst>
                <a:latin typeface="Lucida Bright" panose="02040602050505020304" pitchFamily="18" charset="0"/>
              </a:rPr>
              <a:t>trećih država. </a:t>
            </a:r>
          </a:p>
          <a:p>
            <a:pPr algn="just">
              <a:lnSpc>
                <a:spcPct val="100000"/>
              </a:lnSpc>
            </a:pPr>
            <a:r>
              <a:rPr lang="sr-Latn-ME" sz="1800" b="1" u="sng" dirty="0">
                <a:solidFill>
                  <a:srgbClr val="FFFF99"/>
                </a:solidFill>
                <a:effectLst>
                  <a:outerShdw blurRad="38100" dist="38100" dir="2700000" algn="tl">
                    <a:srgbClr val="000000">
                      <a:alpha val="43137"/>
                    </a:srgbClr>
                  </a:outerShdw>
                </a:effectLst>
                <a:latin typeface="Lucida Bright" panose="02040602050505020304" pitchFamily="18" charset="0"/>
              </a:rPr>
              <a:t>Čl. 64. UFEU</a:t>
            </a:r>
            <a:r>
              <a:rPr lang="sr-Latn-ME" sz="1800" b="1" u="sng" dirty="0">
                <a:effectLst>
                  <a:outerShdw blurRad="38100" dist="38100" dir="2700000" algn="tl">
                    <a:srgbClr val="000000">
                      <a:alpha val="43137"/>
                    </a:srgbClr>
                  </a:outerShdw>
                </a:effectLst>
                <a:latin typeface="Lucida Bright" panose="02040602050505020304" pitchFamily="18" charset="0"/>
              </a:rPr>
              <a:t>:</a:t>
            </a:r>
            <a:r>
              <a:rPr lang="sr-Latn-ME" sz="1800" b="1" dirty="0">
                <a:effectLst>
                  <a:outerShdw blurRad="38100" dist="38100" dir="2700000" algn="tl">
                    <a:srgbClr val="000000">
                      <a:alpha val="43137"/>
                    </a:srgbClr>
                  </a:outerShdw>
                </a:effectLst>
                <a:latin typeface="Lucida Bright" panose="02040602050505020304" pitchFamily="18" charset="0"/>
              </a:rPr>
              <a:t> </a:t>
            </a:r>
            <a:endParaRPr lang="en-GB" sz="1800" b="1" dirty="0">
              <a:effectLst>
                <a:outerShdw blurRad="38100" dist="38100" dir="2700000" algn="tl">
                  <a:srgbClr val="000000">
                    <a:alpha val="43137"/>
                  </a:srgbClr>
                </a:outerShdw>
              </a:effectLst>
              <a:latin typeface="Lucida Bright" panose="02040602050505020304" pitchFamily="18" charset="0"/>
            </a:endParaRPr>
          </a:p>
          <a:p>
            <a:pPr marL="342900" indent="-342900" algn="just">
              <a:lnSpc>
                <a:spcPct val="100000"/>
              </a:lnSpc>
              <a:buFont typeface="+mj-lt"/>
              <a:buAutoNum type="arabicParenR"/>
            </a:pPr>
            <a:r>
              <a:rPr lang="sr-Latn-ME" sz="1800" b="1" dirty="0">
                <a:effectLst>
                  <a:outerShdw blurRad="38100" dist="38100" dir="2700000" algn="tl">
                    <a:srgbClr val="000000">
                      <a:alpha val="43137"/>
                    </a:srgbClr>
                  </a:outerShdw>
                </a:effectLst>
                <a:latin typeface="Lucida Bright" panose="02040602050505020304" pitchFamily="18" charset="0"/>
              </a:rPr>
              <a:t>Izuzetak od primjene odredbi člana 63. UFEU </a:t>
            </a:r>
            <a:r>
              <a:rPr lang="sr-Latn-ME" sz="1800" dirty="0">
                <a:effectLst>
                  <a:outerShdw blurRad="38100" dist="38100" dir="2700000" algn="tl">
                    <a:srgbClr val="000000">
                      <a:alpha val="43137"/>
                    </a:srgbClr>
                  </a:outerShdw>
                </a:effectLst>
                <a:latin typeface="Lucida Bright" panose="02040602050505020304" pitchFamily="18" charset="0"/>
              </a:rPr>
              <a:t>(sloboda kretanja kapitala i platnog prometa) </a:t>
            </a:r>
            <a:r>
              <a:rPr lang="sr-Latn-ME" sz="1800" b="1" dirty="0">
                <a:effectLst>
                  <a:outerShdw blurRad="38100" dist="38100" dir="2700000" algn="tl">
                    <a:srgbClr val="000000">
                      <a:alpha val="43137"/>
                    </a:srgbClr>
                  </a:outerShdw>
                </a:effectLst>
                <a:latin typeface="Lucida Bright" panose="02040602050505020304" pitchFamily="18" charset="0"/>
              </a:rPr>
              <a:t>u pogledu primjene određenih ograničenja primjenjivih na treće zemlje, a koja su primjenjivana prije 1993. godine </a:t>
            </a:r>
            <a:r>
              <a:rPr lang="sr-Latn-ME" sz="1800" b="1" u="sng" dirty="0">
                <a:effectLst>
                  <a:outerShdw blurRad="38100" dist="38100" dir="2700000" algn="tl">
                    <a:srgbClr val="000000">
                      <a:alpha val="43137"/>
                    </a:srgbClr>
                  </a:outerShdw>
                </a:effectLst>
                <a:latin typeface="Lucida Bright" panose="02040602050505020304" pitchFamily="18" charset="0"/>
              </a:rPr>
              <a:t>(</a:t>
            </a:r>
            <a:r>
              <a:rPr lang="sr-Latn-ME" sz="1800" u="sng" dirty="0">
                <a:effectLst>
                  <a:outerShdw blurRad="38100" dist="38100" dir="2700000" algn="tl">
                    <a:srgbClr val="000000">
                      <a:alpha val="43137"/>
                    </a:srgbClr>
                  </a:outerShdw>
                </a:effectLst>
                <a:latin typeface="Lucida Bright" panose="02040602050505020304" pitchFamily="18" charset="0"/>
              </a:rPr>
              <a:t>kada je Ugovor iz Mastrihta stupio na snagu</a:t>
            </a:r>
            <a:r>
              <a:rPr lang="sr-Latn-ME" sz="1800" b="1" u="sng" dirty="0">
                <a:effectLst>
                  <a:outerShdw blurRad="38100" dist="38100" dir="2700000" algn="tl">
                    <a:srgbClr val="000000">
                      <a:alpha val="43137"/>
                    </a:srgbClr>
                  </a:outerShdw>
                </a:effectLst>
                <a:latin typeface="Lucida Bright" panose="02040602050505020304" pitchFamily="18" charset="0"/>
              </a:rPr>
              <a:t>)</a:t>
            </a:r>
            <a:r>
              <a:rPr lang="sr-Latn-ME" sz="1800" b="1" dirty="0">
                <a:effectLst>
                  <a:outerShdw blurRad="38100" dist="38100" dir="2700000" algn="tl">
                    <a:srgbClr val="000000">
                      <a:alpha val="43137"/>
                    </a:srgbClr>
                  </a:outerShdw>
                </a:effectLst>
                <a:latin typeface="Lucida Bright" panose="02040602050505020304" pitchFamily="18" charset="0"/>
              </a:rPr>
              <a:t>; </a:t>
            </a:r>
            <a:endParaRPr lang="en-GB" sz="1800" b="1" dirty="0">
              <a:effectLst>
                <a:outerShdw blurRad="38100" dist="38100" dir="2700000" algn="tl">
                  <a:srgbClr val="000000">
                    <a:alpha val="43137"/>
                  </a:srgbClr>
                </a:outerShdw>
              </a:effectLst>
              <a:latin typeface="Lucida Bright" panose="02040602050505020304" pitchFamily="18" charset="0"/>
            </a:endParaRPr>
          </a:p>
          <a:p>
            <a:pPr marL="342900" indent="-342900" algn="just">
              <a:lnSpc>
                <a:spcPct val="100000"/>
              </a:lnSpc>
              <a:buFont typeface="+mj-lt"/>
              <a:buAutoNum type="arabicParenR"/>
            </a:pPr>
            <a:r>
              <a:rPr lang="sr-Latn-ME" sz="1800" b="1" dirty="0">
                <a:effectLst>
                  <a:outerShdw blurRad="38100" dist="38100" dir="2700000" algn="tl">
                    <a:srgbClr val="000000">
                      <a:alpha val="43137"/>
                    </a:srgbClr>
                  </a:outerShdw>
                </a:effectLst>
                <a:latin typeface="Lucida Bright" panose="02040602050505020304" pitchFamily="18" charset="0"/>
              </a:rPr>
              <a:t>Ovlašćenja EU da donosi propise/instrumente sekundarnog prava u pogledu primjene ove slobode u vezi sa trećim državama (države van EU).</a:t>
            </a:r>
          </a:p>
          <a:p>
            <a:pPr algn="just">
              <a:lnSpc>
                <a:spcPct val="100000"/>
              </a:lnSpc>
            </a:pPr>
            <a:r>
              <a:rPr lang="sr-Latn-ME" sz="1800" b="1" u="sng" dirty="0">
                <a:solidFill>
                  <a:srgbClr val="FFFF99"/>
                </a:solidFill>
                <a:effectLst>
                  <a:outerShdw blurRad="38100" dist="38100" dir="2700000" algn="tl">
                    <a:srgbClr val="000000">
                      <a:alpha val="43137"/>
                    </a:srgbClr>
                  </a:outerShdw>
                </a:effectLst>
                <a:latin typeface="Lucida Bright" panose="02040602050505020304" pitchFamily="18" charset="0"/>
              </a:rPr>
              <a:t>Čl. 65. UFEU</a:t>
            </a:r>
            <a:r>
              <a:rPr lang="sr-Latn-ME" sz="1800" b="1" dirty="0">
                <a:effectLst>
                  <a:outerShdw blurRad="38100" dist="38100" dir="2700000" algn="tl">
                    <a:srgbClr val="000000">
                      <a:alpha val="43137"/>
                    </a:srgbClr>
                  </a:outerShdw>
                </a:effectLst>
                <a:latin typeface="Lucida Bright" panose="02040602050505020304" pitchFamily="18" charset="0"/>
              </a:rPr>
              <a:t>: Opravdanja ograničenja slobode kretanja kapitala – </a:t>
            </a:r>
            <a:r>
              <a:rPr lang="en-GB" sz="1800" b="1" dirty="0" err="1">
                <a:effectLst>
                  <a:outerShdw blurRad="38100" dist="38100" dir="2700000" algn="tl">
                    <a:srgbClr val="000000">
                      <a:alpha val="43137"/>
                    </a:srgbClr>
                  </a:outerShdw>
                </a:effectLst>
                <a:latin typeface="Lucida Bright" panose="02040602050505020304" pitchFamily="18" charset="0"/>
              </a:rPr>
              <a:t>standardni</a:t>
            </a:r>
            <a:r>
              <a:rPr lang="en-GB" sz="1800" b="1" dirty="0">
                <a:effectLst>
                  <a:outerShdw blurRad="38100" dist="38100" dir="2700000" algn="tl">
                    <a:srgbClr val="000000">
                      <a:alpha val="43137"/>
                    </a:srgbClr>
                  </a:outerShdw>
                </a:effectLst>
                <a:latin typeface="Lucida Bright" panose="02040602050505020304" pitchFamily="18" charset="0"/>
              </a:rPr>
              <a:t> </a:t>
            </a:r>
            <a:r>
              <a:rPr lang="sr-Latn-ME" sz="1800" b="1" dirty="0">
                <a:effectLst>
                  <a:outerShdw blurRad="38100" dist="38100" dir="2700000" algn="tl">
                    <a:srgbClr val="000000">
                      <a:alpha val="43137"/>
                    </a:srgbClr>
                  </a:outerShdw>
                </a:effectLst>
                <a:latin typeface="Lucida Bright" panose="02040602050505020304" pitchFamily="18" charset="0"/>
              </a:rPr>
              <a:t>pisani razlozi ograničenja</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javni</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poredak</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javna</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sigurnost</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a:effectLst>
                  <a:outerShdw blurRad="38100" dist="38100" dir="2700000" algn="tl">
                    <a:srgbClr val="000000">
                      <a:alpha val="43137"/>
                    </a:srgbClr>
                  </a:outerShdw>
                </a:effectLst>
                <a:latin typeface="Lucida Bright" panose="02040602050505020304" pitchFamily="18" charset="0"/>
              </a:rPr>
              <a:t>i</a:t>
            </a:r>
            <a:r>
              <a:rPr lang="en-GB" sz="1800" b="1" dirty="0">
                <a:effectLst>
                  <a:outerShdw blurRad="38100" dist="38100" dir="2700000" algn="tl">
                    <a:srgbClr val="000000">
                      <a:alpha val="43137"/>
                    </a:srgbClr>
                  </a:outerShdw>
                </a:effectLst>
                <a:latin typeface="Lucida Bright" panose="02040602050505020304" pitchFamily="18" charset="0"/>
              </a:rPr>
              <a:t> </a:t>
            </a:r>
            <a:r>
              <a:rPr lang="en-GB" sz="1800" b="1" dirty="0" err="1" smtClean="0">
                <a:effectLst>
                  <a:outerShdw blurRad="38100" dist="38100" dir="2700000" algn="tl">
                    <a:srgbClr val="000000">
                      <a:alpha val="43137"/>
                    </a:srgbClr>
                  </a:outerShdw>
                </a:effectLst>
                <a:latin typeface="Lucida Bright" panose="02040602050505020304" pitchFamily="18" charset="0"/>
              </a:rPr>
              <a:t>zdaravlje</a:t>
            </a:r>
            <a:r>
              <a:rPr lang="sr-Latn-ME" sz="1800" b="1" dirty="0">
                <a:effectLst>
                  <a:outerShdw blurRad="38100" dist="38100" dir="2700000" algn="tl">
                    <a:srgbClr val="000000">
                      <a:alpha val="43137"/>
                    </a:srgbClr>
                  </a:outerShdw>
                </a:effectLst>
                <a:latin typeface="Lucida Bright" panose="02040602050505020304" pitchFamily="18" charset="0"/>
              </a:rPr>
              <a:t>)</a:t>
            </a:r>
          </a:p>
          <a:p>
            <a:pPr algn="just">
              <a:lnSpc>
                <a:spcPct val="100000"/>
              </a:lnSpc>
            </a:pPr>
            <a:r>
              <a:rPr lang="sr-Latn-ME" sz="1800" b="1" u="sng" dirty="0">
                <a:solidFill>
                  <a:srgbClr val="FFFF99"/>
                </a:solidFill>
                <a:effectLst>
                  <a:outerShdw blurRad="38100" dist="38100" dir="2700000" algn="tl">
                    <a:srgbClr val="000000">
                      <a:alpha val="43137"/>
                    </a:srgbClr>
                  </a:outerShdw>
                </a:effectLst>
                <a:latin typeface="Lucida Bright" panose="02040602050505020304" pitchFamily="18" charset="0"/>
              </a:rPr>
              <a:t>Čl. 66. UFEU</a:t>
            </a:r>
            <a:r>
              <a:rPr lang="sr-Latn-ME" sz="1800" b="1" u="sng" dirty="0">
                <a:effectLst>
                  <a:outerShdw blurRad="38100" dist="38100" dir="2700000" algn="tl">
                    <a:srgbClr val="000000">
                      <a:alpha val="43137"/>
                    </a:srgbClr>
                  </a:outerShdw>
                </a:effectLst>
                <a:latin typeface="Lucida Bright" panose="02040602050505020304" pitchFamily="18" charset="0"/>
              </a:rPr>
              <a:t>:</a:t>
            </a:r>
            <a:r>
              <a:rPr lang="sr-Latn-ME" sz="1800" b="1" dirty="0">
                <a:effectLst>
                  <a:outerShdw blurRad="38100" dist="38100" dir="2700000" algn="tl">
                    <a:srgbClr val="000000">
                      <a:alpha val="43137"/>
                    </a:srgbClr>
                  </a:outerShdw>
                </a:effectLst>
                <a:latin typeface="Lucida Bright" panose="02040602050505020304" pitchFamily="18" charset="0"/>
              </a:rPr>
              <a:t> </a:t>
            </a:r>
            <a:r>
              <a:rPr lang="sr-Latn-ME" sz="1800" b="1" u="sng" dirty="0">
                <a:effectLst>
                  <a:outerShdw blurRad="38100" dist="38100" dir="2700000" algn="tl">
                    <a:srgbClr val="000000">
                      <a:alpha val="43137"/>
                    </a:srgbClr>
                  </a:outerShdw>
                </a:effectLst>
                <a:latin typeface="Lucida Bright" panose="02040602050505020304" pitchFamily="18" charset="0"/>
              </a:rPr>
              <a:t>Posebna opravdanja ograničenja u odnosu na treće zemlje</a:t>
            </a:r>
            <a:r>
              <a:rPr lang="sr-Latn-ME" sz="1800" b="1" dirty="0">
                <a:effectLst>
                  <a:outerShdw blurRad="38100" dist="38100" dir="2700000" algn="tl">
                    <a:srgbClr val="000000">
                      <a:alpha val="43137"/>
                    </a:srgbClr>
                  </a:outerShdw>
                </a:effectLst>
                <a:latin typeface="Lucida Bright" panose="02040602050505020304" pitchFamily="18" charset="0"/>
              </a:rPr>
              <a:t>, u slučaju većih problema u funkcionisanju </a:t>
            </a:r>
            <a:r>
              <a:rPr lang="sr-Latn-ME" sz="1800" b="1" dirty="0" smtClean="0">
                <a:effectLst>
                  <a:outerShdw blurRad="38100" dist="38100" dir="2700000" algn="tl">
                    <a:srgbClr val="000000">
                      <a:alpha val="43137"/>
                    </a:srgbClr>
                  </a:outerShdw>
                </a:effectLst>
                <a:latin typeface="Lucida Bright" panose="02040602050505020304" pitchFamily="18" charset="0"/>
              </a:rPr>
              <a:t>ekonomske i </a:t>
            </a:r>
            <a:r>
              <a:rPr lang="sr-Latn-ME" sz="1800" b="1" dirty="0">
                <a:effectLst>
                  <a:outerShdw blurRad="38100" dist="38100" dir="2700000" algn="tl">
                    <a:srgbClr val="000000">
                      <a:alpha val="43137"/>
                    </a:srgbClr>
                  </a:outerShdw>
                </a:effectLst>
                <a:latin typeface="Lucida Bright" panose="02040602050505020304" pitchFamily="18" charset="0"/>
              </a:rPr>
              <a:t>monetarne unije (na predlog EK, uz konsultacije sa ECB, Savjet EU donosi zaštitne mjere do 6 mjesci tranjanja)</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3033650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Kretanja kapitala</a:t>
            </a:r>
            <a:br>
              <a:rPr lang="sr-Latn-ME" sz="3600" dirty="0">
                <a:latin typeface="Lucida Fax" panose="02060602050505020204" pitchFamily="18" charset="0"/>
              </a:rPr>
            </a:br>
            <a:r>
              <a:rPr lang="sr-Latn-ME" sz="2800" dirty="0">
                <a:latin typeface="Lucida Fax" panose="02060602050505020204" pitchFamily="18" charset="0"/>
              </a:rPr>
              <a:t>- Pravni izvori  -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143086" cy="4941168"/>
          </a:xfrm>
        </p:spPr>
        <p:txBody>
          <a:bodyPr>
            <a:noAutofit/>
          </a:bodyPr>
          <a:lstStyle/>
          <a:p>
            <a:pPr marL="0" indent="0" algn="just">
              <a:lnSpc>
                <a:spcPct val="100000"/>
              </a:lnSpc>
              <a:buNone/>
            </a:pPr>
            <a:r>
              <a:rPr lang="sr-Latn-ME" b="1" dirty="0">
                <a:solidFill>
                  <a:srgbClr val="FFFF99"/>
                </a:solidFill>
                <a:effectLst>
                  <a:outerShdw blurRad="38100" dist="38100" dir="2700000" algn="tl">
                    <a:srgbClr val="000000">
                      <a:alpha val="43137"/>
                    </a:srgbClr>
                  </a:outerShdw>
                </a:effectLst>
                <a:latin typeface="Lucida Bright" panose="02040602050505020304" pitchFamily="18" charset="0"/>
              </a:rPr>
              <a:t>SEKUNDARNO PRAVO EU </a:t>
            </a:r>
          </a:p>
          <a:p>
            <a:pPr marL="0" indent="0" algn="just">
              <a:lnSpc>
                <a:spcPct val="100000"/>
              </a:lnSpc>
              <a:buNone/>
            </a:pPr>
            <a:r>
              <a:rPr lang="sr-Latn-ME" sz="1900" b="1" dirty="0">
                <a:effectLst>
                  <a:outerShdw blurRad="38100" dist="38100" dir="2700000" algn="tl">
                    <a:srgbClr val="000000">
                      <a:alpha val="43137"/>
                    </a:srgbClr>
                  </a:outerShdw>
                </a:effectLst>
                <a:latin typeface="Lucida Bright" panose="02040602050505020304" pitchFamily="18" charset="0"/>
              </a:rPr>
              <a:t>Značajnija je samo </a:t>
            </a:r>
            <a:r>
              <a:rPr lang="sr-Latn-ME" sz="1900" b="1" dirty="0">
                <a:solidFill>
                  <a:srgbClr val="FFFF99"/>
                </a:solidFill>
                <a:effectLst>
                  <a:outerShdw blurRad="38100" dist="38100" dir="2700000" algn="tl">
                    <a:srgbClr val="000000">
                      <a:alpha val="43137"/>
                    </a:srgbClr>
                  </a:outerShdw>
                </a:effectLst>
                <a:latin typeface="Lucida Bright" panose="02040602050505020304" pitchFamily="18" charset="0"/>
              </a:rPr>
              <a:t>Direktiva o 88/361/EEZ</a:t>
            </a:r>
            <a:r>
              <a:rPr lang="sr-Latn-ME" sz="1900" b="1" dirty="0">
                <a:effectLst>
                  <a:outerShdw blurRad="38100" dist="38100" dir="2700000" algn="tl">
                    <a:srgbClr val="000000">
                      <a:alpha val="43137"/>
                    </a:srgbClr>
                  </a:outerShdw>
                </a:effectLst>
                <a:latin typeface="Lucida Bright" panose="02040602050505020304" pitchFamily="18" charset="0"/>
              </a:rPr>
              <a:t>, kojom se (prije potpune liberalizacije) razrađuju pojedini oblici kretanja kapitala na unutrašnjem tržištu. </a:t>
            </a:r>
            <a:r>
              <a:rPr lang="sr-Latn-ME" sz="1900" b="1" u="sng" dirty="0">
                <a:effectLst>
                  <a:outerShdw blurRad="38100" dist="38100" dir="2700000" algn="tl">
                    <a:srgbClr val="000000">
                      <a:alpha val="43137"/>
                    </a:srgbClr>
                  </a:outerShdw>
                </a:effectLst>
                <a:latin typeface="Lucida Bright" panose="02040602050505020304" pitchFamily="18" charset="0"/>
              </a:rPr>
              <a:t>Nakon pune liberalizacije, direktiva ima funkciju pojašnjenja opšte zabrane ograničenja</a:t>
            </a:r>
            <a:r>
              <a:rPr lang="sr-Latn-ME" sz="1900" b="1" dirty="0">
                <a:effectLst>
                  <a:outerShdw blurRad="38100" dist="38100" dir="2700000" algn="tl">
                    <a:srgbClr val="000000">
                      <a:alpha val="43137"/>
                    </a:srgbClr>
                  </a:outerShdw>
                </a:effectLst>
                <a:latin typeface="Lucida Bright" panose="02040602050505020304" pitchFamily="18" charset="0"/>
              </a:rPr>
              <a:t>, prije svega </a:t>
            </a:r>
            <a:r>
              <a:rPr lang="sr-Latn-ME" sz="1900" b="1" dirty="0">
                <a:solidFill>
                  <a:srgbClr val="FF5050"/>
                </a:solidFill>
                <a:effectLst>
                  <a:outerShdw blurRad="38100" dist="38100" dir="2700000" algn="tl">
                    <a:srgbClr val="000000">
                      <a:alpha val="43137"/>
                    </a:srgbClr>
                  </a:outerShdw>
                </a:effectLst>
                <a:latin typeface="Lucida Bright" panose="02040602050505020304" pitchFamily="18" charset="0"/>
              </a:rPr>
              <a:t>pojma kapitala</a:t>
            </a:r>
            <a:r>
              <a:rPr lang="sr-Latn-ME" sz="1900" b="1" dirty="0">
                <a:effectLst>
                  <a:outerShdw blurRad="38100" dist="38100" dir="2700000" algn="tl">
                    <a:srgbClr val="000000">
                      <a:alpha val="43137"/>
                    </a:srgbClr>
                  </a:outerShdw>
                </a:effectLst>
                <a:latin typeface="Lucida Bright" panose="02040602050505020304" pitchFamily="18" charset="0"/>
              </a:rPr>
              <a:t>, pa se Sud pravde i dalje poziva na nju. </a:t>
            </a:r>
          </a:p>
          <a:p>
            <a:pPr marL="0" indent="0" algn="just">
              <a:lnSpc>
                <a:spcPct val="100000"/>
              </a:lnSpc>
              <a:buNone/>
            </a:pPr>
            <a:r>
              <a:rPr lang="sr-Latn-ME" sz="1900" b="1" u="sng" dirty="0">
                <a:effectLst>
                  <a:outerShdw blurRad="38100" dist="38100" dir="2700000" algn="tl">
                    <a:srgbClr val="000000">
                      <a:alpha val="43137"/>
                    </a:srgbClr>
                  </a:outerShdw>
                </a:effectLst>
                <a:latin typeface="Lucida Bright" panose="02040602050505020304" pitchFamily="18" charset="0"/>
              </a:rPr>
              <a:t>Opšta (primarna) klasifikacija iz Priloga I Direktive 88/361/EEZ</a:t>
            </a:r>
            <a:r>
              <a:rPr lang="sr-Latn-ME" sz="1900" b="1" dirty="0">
                <a:effectLst>
                  <a:outerShdw blurRad="38100" dist="38100" dir="2700000" algn="tl">
                    <a:srgbClr val="000000">
                      <a:alpha val="43137"/>
                    </a:srgbClr>
                  </a:outerShdw>
                </a:effectLst>
                <a:latin typeface="Lucida Bright" panose="02040602050505020304" pitchFamily="18" charset="0"/>
              </a:rPr>
              <a:t>:</a:t>
            </a:r>
          </a:p>
          <a:p>
            <a:pPr marL="400050" indent="-400050" algn="just">
              <a:lnSpc>
                <a:spcPct val="100000"/>
              </a:lnSpc>
              <a:buFont typeface="+mj-lt"/>
              <a:buAutoNum type="romanUcPeriod"/>
            </a:pPr>
            <a:r>
              <a:rPr lang="sr-Latn-ME" sz="1850" b="1" dirty="0">
                <a:effectLst/>
                <a:latin typeface="Lucida Bright" panose="02040602050505020304" pitchFamily="18" charset="0"/>
              </a:rPr>
              <a:t>Direktna ulaganja </a:t>
            </a:r>
            <a:r>
              <a:rPr lang="sr-Latn-ME" sz="1850" dirty="0">
                <a:effectLst/>
                <a:latin typeface="Lucida Bright" panose="02040602050505020304" pitchFamily="18" charset="0"/>
              </a:rPr>
              <a:t>(e.g. kupovina vlasničkih udjela, dugoročni krediti);</a:t>
            </a:r>
          </a:p>
          <a:p>
            <a:pPr marL="400050" indent="-400050" algn="just">
              <a:lnSpc>
                <a:spcPct val="100000"/>
              </a:lnSpc>
              <a:buFont typeface="+mj-lt"/>
              <a:buAutoNum type="romanUcPeriod"/>
            </a:pPr>
            <a:r>
              <a:rPr lang="sr-Latn-ME" sz="1850" b="1" dirty="0">
                <a:effectLst/>
                <a:latin typeface="Lucida Bright" panose="02040602050505020304" pitchFamily="18" charset="0"/>
              </a:rPr>
              <a:t>Ulaganja u nekretnine </a:t>
            </a:r>
            <a:r>
              <a:rPr lang="sr-Latn-ME" sz="1850" dirty="0">
                <a:effectLst/>
                <a:latin typeface="Lucida Bright" panose="02040602050505020304" pitchFamily="18" charset="0"/>
              </a:rPr>
              <a:t>(kupovina zemljišta i zgrada bez obzira da li je u poslovne ili privatne svrhe);</a:t>
            </a:r>
          </a:p>
          <a:p>
            <a:pPr marL="400050" indent="-400050" algn="just">
              <a:lnSpc>
                <a:spcPct val="100000"/>
              </a:lnSpc>
              <a:buFont typeface="+mj-lt"/>
              <a:buAutoNum type="romanUcPeriod"/>
            </a:pPr>
            <a:r>
              <a:rPr lang="sr-Latn-ME" sz="1850" b="1" dirty="0">
                <a:effectLst/>
                <a:latin typeface="Lucida Bright" panose="02040602050505020304" pitchFamily="18" charset="0"/>
              </a:rPr>
              <a:t>Transakcije hartijama od vrijednosti kojima se uobičajeno trguje na tržištu kapitala </a:t>
            </a:r>
            <a:r>
              <a:rPr lang="sr-Latn-ME" sz="1850" dirty="0">
                <a:effectLst/>
                <a:latin typeface="Lucida Bright" panose="02040602050505020304" pitchFamily="18" charset="0"/>
              </a:rPr>
              <a:t>(trgovina akcijama, obveznicama, primarna emisija u cilju uvrštavanja na kotaciju berze);</a:t>
            </a:r>
          </a:p>
          <a:p>
            <a:pPr marL="400050" indent="-400050" algn="just">
              <a:lnSpc>
                <a:spcPct val="100000"/>
              </a:lnSpc>
              <a:buFont typeface="+mj-lt"/>
              <a:buAutoNum type="romanUcPeriod"/>
            </a:pPr>
            <a:r>
              <a:rPr lang="sr-Latn-ME" sz="1850" b="1" dirty="0">
                <a:effectLst/>
                <a:latin typeface="Lucida Bright" panose="02040602050505020304" pitchFamily="18" charset="0"/>
              </a:rPr>
              <a:t>Transakcije udjelima društava za zajedničko ulaganje </a:t>
            </a:r>
            <a:r>
              <a:rPr lang="sr-Latn-ME" sz="1850" dirty="0">
                <a:effectLst/>
                <a:latin typeface="Lucida Bright" panose="02040602050505020304" pitchFamily="18" charset="0"/>
              </a:rPr>
              <a:t>(e.g. jedinice investicionih i dobrovoljnih penzionih fondova); </a:t>
            </a:r>
          </a:p>
          <a:p>
            <a:pPr marL="400050" indent="-400050" algn="just">
              <a:lnSpc>
                <a:spcPct val="100000"/>
              </a:lnSpc>
              <a:buFont typeface="+mj-lt"/>
              <a:buAutoNum type="romanUcPeriod"/>
            </a:pPr>
            <a:r>
              <a:rPr lang="sr-Latn-ME" sz="1850" b="1" dirty="0">
                <a:effectLst/>
                <a:latin typeface="Lucida Bright" panose="02040602050505020304" pitchFamily="18" charset="0"/>
              </a:rPr>
              <a:t>Transakcije hartijama od vrijednosti i ostalim instrumentima kojima se uobičajeno trguje na tržištu novca (e.g. Finansijski derivati, strane valute i dr)</a:t>
            </a:r>
            <a:r>
              <a:rPr lang="sr-Latn-ME" sz="1850" dirty="0">
                <a:effectLst/>
                <a:latin typeface="Lucida Bright" panose="02040602050505020304" pitchFamily="18" charset="0"/>
              </a:rPr>
              <a:t>;</a:t>
            </a:r>
          </a:p>
          <a:p>
            <a:pPr marL="0" indent="0" algn="just">
              <a:lnSpc>
                <a:spcPct val="100000"/>
              </a:lnSpc>
              <a:buNone/>
            </a:pPr>
            <a:endParaRPr lang="sr-Latn-ME" sz="1800" b="1" dirty="0">
              <a:effectLst>
                <a:outerShdw blurRad="38100" dist="38100" dir="2700000" algn="tl">
                  <a:srgbClr val="000000">
                    <a:alpha val="43137"/>
                  </a:srgbClr>
                </a:outerShdw>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15481463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600" dirty="0">
                <a:latin typeface="Lucida Fax" panose="02060602050505020204" pitchFamily="18" charset="0"/>
              </a:rPr>
              <a:t>Sloboda Kretanja kapitala</a:t>
            </a:r>
            <a:br>
              <a:rPr lang="sr-Latn-ME" sz="3600" dirty="0">
                <a:latin typeface="Lucida Fax" panose="02060602050505020204" pitchFamily="18" charset="0"/>
              </a:rPr>
            </a:br>
            <a:r>
              <a:rPr lang="sr-Latn-ME" sz="2800" dirty="0">
                <a:latin typeface="Lucida Fax" panose="02060602050505020204" pitchFamily="18" charset="0"/>
              </a:rPr>
              <a:t>- Pravni izvori  -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143086" cy="4941168"/>
          </a:xfrm>
        </p:spPr>
        <p:txBody>
          <a:bodyPr>
            <a:noAutofit/>
          </a:bodyPr>
          <a:lstStyle/>
          <a:p>
            <a:pPr marL="0" indent="0" algn="just">
              <a:lnSpc>
                <a:spcPct val="100000"/>
              </a:lnSpc>
              <a:buNone/>
            </a:pPr>
            <a:r>
              <a:rPr lang="sr-Latn-ME" b="1" dirty="0">
                <a:solidFill>
                  <a:srgbClr val="FFFF99"/>
                </a:solidFill>
                <a:effectLst/>
                <a:latin typeface="Lucida Bright" panose="02040602050505020304" pitchFamily="18" charset="0"/>
              </a:rPr>
              <a:t>SEKUNDARNO PRAVO EU </a:t>
            </a:r>
          </a:p>
          <a:p>
            <a:pPr marL="0" indent="0" algn="just">
              <a:lnSpc>
                <a:spcPct val="100000"/>
              </a:lnSpc>
              <a:buNone/>
            </a:pPr>
            <a:r>
              <a:rPr lang="sr-Latn-ME" sz="1800" b="1" u="sng" dirty="0">
                <a:effectLst>
                  <a:outerShdw blurRad="38100" dist="38100" dir="2700000" algn="tl">
                    <a:srgbClr val="000000">
                      <a:alpha val="43137"/>
                    </a:srgbClr>
                  </a:outerShdw>
                </a:effectLst>
                <a:latin typeface="Lucida Bright" panose="02040602050505020304" pitchFamily="18" charset="0"/>
              </a:rPr>
              <a:t>Opšta (primarna) klasifikacija iz Priloga I Direktive 88/361/EEZ</a:t>
            </a:r>
            <a:r>
              <a:rPr lang="sr-Latn-ME" sz="1800" b="1" dirty="0">
                <a:effectLst>
                  <a:outerShdw blurRad="38100" dist="38100" dir="2700000" algn="tl">
                    <a:srgbClr val="000000">
                      <a:alpha val="43137"/>
                    </a:srgbClr>
                  </a:outerShdw>
                </a:effectLst>
                <a:latin typeface="Lucida Bright" panose="02040602050505020304" pitchFamily="18" charset="0"/>
              </a:rPr>
              <a:t>:</a:t>
            </a:r>
          </a:p>
          <a:p>
            <a:pPr marL="514350" lvl="0" indent="-514350" algn="just">
              <a:lnSpc>
                <a:spcPct val="115000"/>
              </a:lnSpc>
              <a:buFont typeface="+mj-lt"/>
              <a:buAutoNum type="romanUcPeriod" startAt="6"/>
            </a:pPr>
            <a:r>
              <a:rPr lang="sr-Latn-C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Transakcije po tekućim i depozitnim računima kod finansijskih institucija </a:t>
            </a:r>
            <a:r>
              <a:rPr lang="sr-Latn-C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(e.g. plaćanja unaprijed iz ugovora);</a:t>
            </a:r>
          </a:p>
          <a:p>
            <a:pPr marL="514350" lvl="0" indent="-514350" algn="just">
              <a:lnSpc>
                <a:spcPct val="115000"/>
              </a:lnSpc>
              <a:buFont typeface="+mj-lt"/>
              <a:buAutoNum type="romanUcPeriod" startAt="6"/>
            </a:pPr>
            <a:r>
              <a:rPr lang="sr-Latn-C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Krediti u vezi sa prometom robe ili pružanjem usluga u kojima učestvuje </a:t>
            </a:r>
            <a:r>
              <a:rPr lang="sr-Latn-CS" sz="1850" b="1" dirty="0" smtClean="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rezident</a:t>
            </a:r>
            <a:r>
              <a:rPr lang="sr-Latn-C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endParaRPr lang="en-GB" sz="18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514350" lvl="0" indent="-514350" algn="just">
              <a:lnSpc>
                <a:spcPct val="115000"/>
              </a:lnSpc>
              <a:buFont typeface="+mj-lt"/>
              <a:buAutoNum type="romanUcPeriod" startAt="6"/>
            </a:pP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Finansijski</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zajmovi</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i</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krediti</a:t>
            </a:r>
            <a:r>
              <a:rPr lang="sr-Latn-ME"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(e.g. finansijski lizing, potrošački krediti)</a:t>
            </a:r>
            <a:r>
              <a:rPr lang="en-U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endParaRPr lang="en-GB" sz="18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514350" lvl="0" indent="-514350" algn="just">
              <a:lnSpc>
                <a:spcPct val="115000"/>
              </a:lnSpc>
              <a:buFont typeface="+mj-lt"/>
              <a:buAutoNum type="romanUcPeriod" startAt="6"/>
            </a:pP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fr-FR"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Jemstva</a:t>
            </a:r>
            <a:r>
              <a:rPr lang="fr-FR"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fr-FR"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ostale</a:t>
            </a:r>
            <a:r>
              <a:rPr lang="fr-FR"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fr-FR"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garancije</a:t>
            </a:r>
            <a:r>
              <a:rPr lang="fr-FR"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i </a:t>
            </a:r>
            <a:r>
              <a:rPr lang="fr-FR"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zaloge</a:t>
            </a:r>
            <a:r>
              <a:rPr lang="fr-FR"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endParaRPr lang="en-GB" sz="185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514350" lvl="0" indent="-514350" algn="just">
              <a:lnSpc>
                <a:spcPct val="115000"/>
              </a:lnSpc>
              <a:buFont typeface="+mj-lt"/>
              <a:buAutoNum type="romanUcPeriod" startAt="6"/>
            </a:pPr>
            <a:r>
              <a:rPr lang="sr-Latn-C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sr-Latn-C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Plaćanja radi izvršenja ugovora o osiguranju</a:t>
            </a:r>
            <a:r>
              <a:rPr lang="sr-Latn-C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endParaRPr lang="en-GB" sz="18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514350" lvl="0" indent="-514350" algn="just">
              <a:lnSpc>
                <a:spcPct val="115000"/>
              </a:lnSpc>
              <a:buFont typeface="+mj-lt"/>
              <a:buAutoNum type="romanUcPeriod" startAt="6"/>
            </a:pP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Kretanja</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ličnog</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kapitala</a:t>
            </a:r>
            <a:r>
              <a:rPr lang="sr-Latn-ME"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(e.g. zajmovi, pokloni, nasljeđa)</a:t>
            </a:r>
            <a:r>
              <a:rPr lang="en-U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endParaRPr lang="en-GB" sz="18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514350" lvl="0" indent="-514350" algn="just">
              <a:lnSpc>
                <a:spcPct val="115000"/>
              </a:lnSpc>
              <a:buFont typeface="+mj-lt"/>
              <a:buAutoNum type="romanUcPeriod" startAt="6"/>
            </a:pPr>
            <a:r>
              <a:rPr lang="sr-Latn-C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sr-Latn-C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Fizički izvoz i uvoz finansijkih sredstava </a:t>
            </a:r>
            <a:r>
              <a:rPr lang="sr-Latn-CS"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(prevoz hartija od vrijednosti i drugih sredstava plaćanja);</a:t>
            </a:r>
            <a:endParaRPr lang="en-GB" sz="18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514350" lvl="0" indent="-514350" algn="just">
              <a:lnSpc>
                <a:spcPct val="115000"/>
              </a:lnSpc>
              <a:spcAft>
                <a:spcPts val="800"/>
              </a:spcAft>
              <a:buFont typeface="+mj-lt"/>
              <a:buAutoNum type="romanUcPeriod" startAt="6"/>
            </a:pPr>
            <a:r>
              <a:rPr lang="sr-Latn-ME"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Ostala</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kretanja</a:t>
            </a:r>
            <a:r>
              <a:rPr lang="en-US"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en-US" sz="1850" b="1" dirty="0" err="1">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kapitala</a:t>
            </a:r>
            <a:r>
              <a:rPr lang="sr-Latn-ME" sz="1850" b="1"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 </a:t>
            </a: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r>
              <a:rPr lang="sr-Latn-ME" sz="1850" dirty="0">
                <a:solidFill>
                  <a:srgbClr val="FFFF99"/>
                </a:solidFill>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lista je otvorena, a Sud pravde vrlo fleksibilan u tumačenju pojma kapitala</a:t>
            </a:r>
            <a:r>
              <a:rPr lang="sr-Latn-ME" sz="1850" dirty="0">
                <a:effectLst>
                  <a:outerShdw blurRad="38100" dist="38100" dir="2700000" algn="tl">
                    <a:srgbClr val="000000">
                      <a:alpha val="43137"/>
                    </a:srgbClr>
                  </a:outerShdw>
                </a:effectLst>
                <a:latin typeface="Georgia" panose="02040502050405020303" pitchFamily="18" charset="0"/>
                <a:ea typeface="Calibri" panose="020F0502020204030204" pitchFamily="34" charset="0"/>
                <a:cs typeface="Times New Roman" panose="02020603050405020304" pitchFamily="18" charset="0"/>
              </a:rPr>
              <a:t>)</a:t>
            </a:r>
            <a:endParaRPr lang="en-GB" sz="18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9637228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600" dirty="0">
                <a:latin typeface="Lucida Fax" panose="02060602050505020204" pitchFamily="18" charset="0"/>
              </a:rPr>
              <a:t>Sloboda kretanja kapitala</a:t>
            </a:r>
            <a:br>
              <a:rPr lang="sr-Latn-ME" sz="3600" dirty="0">
                <a:latin typeface="Lucida Fax" panose="02060602050505020204" pitchFamily="18" charset="0"/>
              </a:rPr>
            </a:br>
            <a:r>
              <a:rPr lang="sr-Latn-ME" sz="2700" dirty="0">
                <a:latin typeface="Lucida Fax" panose="02060602050505020204" pitchFamily="18" charset="0"/>
              </a:rPr>
              <a:t> - </a:t>
            </a:r>
            <a:r>
              <a:rPr lang="sr-Latn-ME" sz="3000" dirty="0">
                <a:solidFill>
                  <a:srgbClr val="FFC000"/>
                </a:solidFill>
                <a:latin typeface="Lucida Fax" panose="02060602050505020204" pitchFamily="18" charset="0"/>
              </a:rPr>
              <a:t>Područje primjene </a:t>
            </a:r>
            <a:r>
              <a:rPr lang="sr-Latn-ME" sz="3000" i="1" dirty="0">
                <a:solidFill>
                  <a:srgbClr val="FFC000"/>
                </a:solidFill>
                <a:latin typeface="Lucida Fax" panose="02060602050505020204" pitchFamily="18" charset="0"/>
              </a:rPr>
              <a:t>ratione materiae </a:t>
            </a:r>
            <a:r>
              <a:rPr lang="sr-Latn-ME" sz="2700" dirty="0">
                <a:latin typeface="Lucida Fax" panose="02060602050505020204" pitchFamily="18" charset="0"/>
              </a:rPr>
              <a:t>- </a:t>
            </a:r>
            <a:endParaRPr lang="en-US" sz="35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50" b="1" dirty="0">
                <a:solidFill>
                  <a:srgbClr val="FF5050"/>
                </a:solidFill>
                <a:effectLst/>
                <a:latin typeface="Lucida Bright" panose="02040602050505020304" pitchFamily="18" charset="0"/>
              </a:rPr>
              <a:t>Pojam kapitala </a:t>
            </a:r>
            <a:r>
              <a:rPr lang="sr-Latn-ME" sz="1850" b="1" dirty="0">
                <a:effectLst/>
                <a:latin typeface="Lucida Bright" panose="02040602050505020304" pitchFamily="18" charset="0"/>
              </a:rPr>
              <a:t>i</a:t>
            </a:r>
            <a:r>
              <a:rPr lang="sr-Latn-ME" sz="1850" b="1" dirty="0">
                <a:solidFill>
                  <a:srgbClr val="FF5050"/>
                </a:solidFill>
                <a:effectLst/>
                <a:latin typeface="Lucida Bright" panose="02040602050505020304" pitchFamily="18" charset="0"/>
              </a:rPr>
              <a:t> plaćanja</a:t>
            </a:r>
            <a:r>
              <a:rPr lang="sr-Latn-ME" sz="1850" b="1" dirty="0">
                <a:effectLst/>
                <a:latin typeface="Lucida Bright" panose="02040602050505020304" pitchFamily="18" charset="0"/>
              </a:rPr>
              <a:t>, od kojeg zavisi stvarno područje primjene ove slobode, nije definisan u formalnim izvorima prava EU (</a:t>
            </a:r>
            <a:r>
              <a:rPr lang="sr-Latn-ME" sz="1850" dirty="0">
                <a:effectLst/>
                <a:latin typeface="Lucida Bright" panose="02040602050505020304" pitchFamily="18" charset="0"/>
              </a:rPr>
              <a:t>iako</a:t>
            </a:r>
            <a:r>
              <a:rPr lang="sr-Latn-ME" sz="1850" b="1" dirty="0">
                <a:effectLst/>
                <a:latin typeface="Lucida Bright" panose="02040602050505020304" pitchFamily="18" charset="0"/>
              </a:rPr>
              <a:t> </a:t>
            </a:r>
            <a:r>
              <a:rPr lang="sr-Latn-ME" sz="1850" u="sng" dirty="0">
                <a:effectLst/>
                <a:latin typeface="Lucida Bright" panose="02040602050505020304" pitchFamily="18" charset="0"/>
              </a:rPr>
              <a:t>Direktiva</a:t>
            </a:r>
            <a:r>
              <a:rPr lang="sr-Latn-ME" sz="1850" dirty="0">
                <a:effectLst/>
                <a:latin typeface="Lucida Bright" panose="02040602050505020304" pitchFamily="18" charset="0"/>
              </a:rPr>
              <a:t> 88/361/EEZ </a:t>
            </a:r>
            <a:r>
              <a:rPr lang="sr-Latn-ME" sz="1850" u="sng" dirty="0">
                <a:effectLst/>
                <a:latin typeface="Lucida Bright" panose="02040602050505020304" pitchFamily="18" charset="0"/>
              </a:rPr>
              <a:t>o prometu kapitala </a:t>
            </a:r>
            <a:r>
              <a:rPr lang="sr-Latn-ME" sz="1850" dirty="0">
                <a:effectLst/>
                <a:latin typeface="Lucida Bright" panose="02040602050505020304" pitchFamily="18" charset="0"/>
              </a:rPr>
              <a:t>sadrži detaljnu razradu u vidu konkretnih primjera</a:t>
            </a:r>
            <a:r>
              <a:rPr lang="sr-Latn-ME" sz="1850" b="1" dirty="0">
                <a:effectLst/>
                <a:latin typeface="Lucida Bright" panose="02040602050505020304" pitchFamily="18" charset="0"/>
              </a:rPr>
              <a:t>)</a:t>
            </a:r>
            <a:r>
              <a:rPr lang="sr-Latn-ME" sz="1850" b="1" dirty="0">
                <a:effectLst>
                  <a:outerShdw blurRad="38100" dist="38100" dir="2700000" algn="tl">
                    <a:srgbClr val="000000">
                      <a:alpha val="43137"/>
                    </a:srgbClr>
                  </a:outerShdw>
                </a:effectLst>
                <a:latin typeface="Lucida Bright" panose="02040602050505020304" pitchFamily="18" charset="0"/>
              </a:rPr>
              <a:t> </a:t>
            </a:r>
            <a:r>
              <a:rPr lang="sr-Latn-ME" sz="1850" b="1" dirty="0">
                <a:effectLst/>
                <a:latin typeface="Lucida Bright" panose="02040602050505020304" pitchFamily="18" charset="0"/>
              </a:rPr>
              <a:t>pa je opet praksa Suda pravde odlučujuća:</a:t>
            </a:r>
          </a:p>
          <a:p>
            <a:pPr marL="0" indent="0" algn="just">
              <a:lnSpc>
                <a:spcPct val="100000"/>
              </a:lnSpc>
              <a:buNone/>
            </a:pPr>
            <a:r>
              <a:rPr lang="sr-Latn-ME" sz="1850" b="1" dirty="0">
                <a:effectLst>
                  <a:outerShdw blurRad="38100" dist="38100" dir="2700000" algn="tl">
                    <a:srgbClr val="000000">
                      <a:alpha val="43137"/>
                    </a:srgbClr>
                  </a:outerShdw>
                </a:effectLst>
                <a:latin typeface="Lucida Bright" panose="02040602050505020304" pitchFamily="18" charset="0"/>
              </a:rPr>
              <a:t>„</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TEKUĆA PLAĆANJA </a:t>
            </a:r>
            <a:r>
              <a:rPr lang="sr-Latn-ME" sz="1850" b="1" dirty="0">
                <a:effectLst>
                  <a:outerShdw blurRad="38100" dist="38100" dir="2700000" algn="tl">
                    <a:srgbClr val="000000">
                      <a:alpha val="43137"/>
                    </a:srgbClr>
                  </a:outerShdw>
                </a:effectLst>
                <a:latin typeface="Lucida Bright" panose="02040602050505020304" pitchFamily="18" charset="0"/>
              </a:rPr>
              <a:t>su transferi stranih valuta koji predstavljaju naknadu u kontekstu transakcije na koju se odnose, dok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KRETANJE KAPITALA </a:t>
            </a:r>
            <a:r>
              <a:rPr lang="sr-Latn-ME" sz="1850" b="1" dirty="0">
                <a:effectLst>
                  <a:outerShdw blurRad="38100" dist="38100" dir="2700000" algn="tl">
                    <a:srgbClr val="000000">
                      <a:alpha val="43137"/>
                    </a:srgbClr>
                  </a:outerShdw>
                </a:effectLst>
                <a:latin typeface="Lucida Bright" panose="02040602050505020304" pitchFamily="18" charset="0"/>
              </a:rPr>
              <a:t>podrazumijeva </a:t>
            </a:r>
            <a:r>
              <a:rPr lang="sr-Latn-ME" sz="1850" b="1" u="sng" dirty="0">
                <a:effectLst>
                  <a:outerShdw blurRad="38100" dist="38100" dir="2700000" algn="tl">
                    <a:srgbClr val="000000">
                      <a:alpha val="43137"/>
                    </a:srgbClr>
                  </a:outerShdw>
                </a:effectLst>
                <a:latin typeface="Lucida Bright" panose="02040602050505020304" pitchFamily="18" charset="0"/>
              </a:rPr>
              <a:t>finansijske operacije koje se suštinski odnose na investiciju</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sz="1850" b="1" dirty="0">
                <a:effectLst>
                  <a:outerShdw blurRad="38100" dist="38100" dir="2700000" algn="tl">
                    <a:srgbClr val="000000">
                      <a:alpha val="43137"/>
                    </a:srgbClr>
                  </a:outerShdw>
                </a:effectLst>
                <a:latin typeface="Lucida Bright" panose="02040602050505020304" pitchFamily="18" charset="0"/>
              </a:rPr>
              <a:t>predmetnih sredstava, a ne naknadu za učinjene usluge.“ (</a:t>
            </a:r>
            <a:r>
              <a:rPr lang="sr-Latn-ME" sz="1850" i="1" dirty="0">
                <a:effectLst>
                  <a:outerShdw blurRad="38100" dist="38100" dir="2700000" algn="tl">
                    <a:srgbClr val="000000">
                      <a:alpha val="43137"/>
                    </a:srgbClr>
                  </a:outerShdw>
                </a:effectLst>
                <a:latin typeface="Lucida Bright" panose="02040602050505020304" pitchFamily="18" charset="0"/>
              </a:rPr>
              <a:t>Luisi </a:t>
            </a:r>
            <a:r>
              <a:rPr lang="sr-Latn-ME" sz="1850" dirty="0">
                <a:effectLst>
                  <a:outerShdw blurRad="38100" dist="38100" dir="2700000" algn="tl">
                    <a:srgbClr val="000000">
                      <a:alpha val="43137"/>
                    </a:srgbClr>
                  </a:outerShdw>
                </a:effectLst>
                <a:latin typeface="Lucida Bright" panose="02040602050505020304" pitchFamily="18" charset="0"/>
              </a:rPr>
              <a:t>i</a:t>
            </a:r>
            <a:r>
              <a:rPr lang="sr-Latn-ME" sz="1850" i="1" dirty="0">
                <a:effectLst>
                  <a:outerShdw blurRad="38100" dist="38100" dir="2700000" algn="tl">
                    <a:srgbClr val="000000">
                      <a:alpha val="43137"/>
                    </a:srgbClr>
                  </a:outerShdw>
                </a:effectLst>
                <a:latin typeface="Lucida Bright" panose="02040602050505020304" pitchFamily="18" charset="0"/>
              </a:rPr>
              <a:t> Carbone</a:t>
            </a:r>
            <a:r>
              <a:rPr lang="sr-Latn-ME" sz="1850" dirty="0">
                <a:effectLst>
                  <a:outerShdw blurRad="38100" dist="38100" dir="2700000" algn="tl">
                    <a:srgbClr val="000000">
                      <a:alpha val="43137"/>
                    </a:srgbClr>
                  </a:outerShdw>
                </a:effectLst>
                <a:latin typeface="Lucida Bright" panose="02040602050505020304" pitchFamily="18" charset="0"/>
              </a:rPr>
              <a:t>, C-286/82 i C-26/83)</a:t>
            </a:r>
          </a:p>
          <a:p>
            <a:pPr algn="just">
              <a:lnSpc>
                <a:spcPct val="100000"/>
              </a:lnSpc>
            </a:pPr>
            <a:r>
              <a:rPr lang="sr-Latn-ME" sz="1850" b="1" u="sng" dirty="0" smtClean="0">
                <a:solidFill>
                  <a:srgbClr val="FF5050"/>
                </a:solidFill>
                <a:effectLst>
                  <a:outerShdw blurRad="38100" dist="38100" dir="2700000" algn="tl">
                    <a:srgbClr val="000000">
                      <a:alpha val="43137"/>
                    </a:srgbClr>
                  </a:outerShdw>
                </a:effectLst>
                <a:latin typeface="Lucida Bright" panose="02040602050505020304" pitchFamily="18" charset="0"/>
              </a:rPr>
              <a:t>TEKUĆE PLAĆANJE/PLATNI PROMET</a:t>
            </a:r>
            <a:r>
              <a:rPr lang="sr-Latn-ME" sz="1850" b="1" dirty="0" smtClean="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sz="1850" b="1" dirty="0" smtClean="0">
                <a:effectLst>
                  <a:outerShdw blurRad="38100" dist="38100" dir="2700000" algn="tl">
                    <a:srgbClr val="000000">
                      <a:alpha val="43137"/>
                    </a:srgbClr>
                  </a:outerShdw>
                </a:effectLst>
                <a:latin typeface="Lucida Bright" panose="02040602050505020304" pitchFamily="18" charset="0"/>
              </a:rPr>
              <a:t>obuhvata</a:t>
            </a:r>
            <a:r>
              <a:rPr lang="sr-Latn-ME" sz="1850" b="1" dirty="0" smtClean="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isplate</a:t>
            </a:r>
            <a:r>
              <a:rPr lang="sr-Latn-ME" sz="1850" b="1" dirty="0">
                <a:effectLst>
                  <a:outerShdw blurRad="38100" dist="38100" dir="2700000" algn="tl">
                    <a:srgbClr val="000000">
                      <a:alpha val="43137"/>
                    </a:srgbClr>
                  </a:outerShdw>
                </a:effectLst>
                <a:latin typeface="Lucida Bright" panose="02040602050505020304" pitchFamily="18" charset="0"/>
              </a:rPr>
              <a:t>, tj. novčane transfere</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sz="1850" b="1" dirty="0">
                <a:effectLst>
                  <a:outerShdw blurRad="38100" dist="38100" dir="2700000" algn="tl">
                    <a:srgbClr val="000000">
                      <a:alpha val="43137"/>
                    </a:srgbClr>
                  </a:outerShdw>
                </a:effectLst>
                <a:latin typeface="Lucida Bright" panose="02040602050505020304" pitchFamily="18" charset="0"/>
              </a:rPr>
              <a:t>koje su rezultat transakcija/pravnih poslova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iz domena slobode kretanja robe i slobode pružanja usluga.</a:t>
            </a:r>
            <a:b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br>
            <a:r>
              <a:rPr lang="sr-Latn-ME" sz="1850" b="1" dirty="0">
                <a:solidFill>
                  <a:srgbClr val="FFFF99"/>
                </a:solidFill>
                <a:effectLst>
                  <a:outerShdw blurRad="38100" dist="38100" dir="2700000" algn="tl">
                    <a:srgbClr val="000000">
                      <a:alpha val="43137"/>
                    </a:srgbClr>
                  </a:outerShdw>
                </a:effectLst>
                <a:latin typeface="Lucida Bright" panose="02040602050505020304" pitchFamily="18" charset="0"/>
              </a:rPr>
              <a:t>Ujedno, sloboda plaćanja pedstavlja uslov uživanja svih ostalih sloboda unutrašnjeg tržišta.</a:t>
            </a:r>
          </a:p>
          <a:p>
            <a:pPr algn="just">
              <a:lnSpc>
                <a:spcPct val="100000"/>
              </a:lnSpc>
            </a:pPr>
            <a:r>
              <a:rPr lang="sr-Latn-ME" sz="1850" b="1" u="sng" dirty="0" smtClean="0">
                <a:solidFill>
                  <a:srgbClr val="FF5050"/>
                </a:solidFill>
                <a:effectLst>
                  <a:outerShdw blurRad="38100" dist="38100" dir="2700000" algn="tl">
                    <a:srgbClr val="000000">
                      <a:alpha val="43137"/>
                    </a:srgbClr>
                  </a:outerShdw>
                </a:effectLst>
                <a:latin typeface="Lucida Bright" panose="02040602050505020304" pitchFamily="18" charset="0"/>
              </a:rPr>
              <a:t>KAPITAL</a:t>
            </a:r>
            <a:r>
              <a:rPr lang="sr-Latn-ME" sz="1850" b="1" dirty="0" smtClean="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sz="1850" b="1" dirty="0" smtClean="0">
                <a:effectLst>
                  <a:outerShdw blurRad="38100" dist="38100" dir="2700000" algn="tl">
                    <a:srgbClr val="000000">
                      <a:alpha val="43137"/>
                    </a:srgbClr>
                  </a:outerShdw>
                </a:effectLst>
                <a:latin typeface="Lucida Bright" panose="02040602050505020304" pitchFamily="18" charset="0"/>
              </a:rPr>
              <a:t>podrazumjeva</a:t>
            </a:r>
            <a:r>
              <a:rPr lang="sr-Latn-ME" sz="1850" b="1" dirty="0" smtClean="0">
                <a:solidFill>
                  <a:srgbClr val="FF5050"/>
                </a:solidFill>
                <a:effectLst>
                  <a:outerShdw blurRad="38100" dist="38100" dir="2700000" algn="tl">
                    <a:srgbClr val="000000">
                      <a:alpha val="43137"/>
                    </a:srgbClr>
                  </a:outerShdw>
                </a:effectLst>
                <a:latin typeface="Lucida Bright" panose="02040602050505020304" pitchFamily="18" charset="0"/>
              </a:rPr>
              <a:t>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prenos u svrhe investiranja. </a:t>
            </a:r>
            <a:r>
              <a:rPr lang="sr-Latn-ME" sz="1850" b="1" dirty="0">
                <a:effectLst>
                  <a:outerShdw blurRad="38100" dist="38100" dir="2700000" algn="tl">
                    <a:srgbClr val="000000">
                      <a:alpha val="43137"/>
                    </a:srgbClr>
                  </a:outerShdw>
                </a:effectLst>
                <a:latin typeface="Lucida Bright" panose="02040602050505020304" pitchFamily="18" charset="0"/>
              </a:rPr>
              <a:t>Odatle pojam investicije treba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tumačiti široko</a:t>
            </a:r>
            <a:r>
              <a:rPr lang="sr-Latn-ME" sz="1850" b="1" dirty="0">
                <a:effectLst>
                  <a:outerShdw blurRad="38100" dist="38100" dir="2700000" algn="tl">
                    <a:srgbClr val="000000">
                      <a:alpha val="43137"/>
                    </a:srgbClr>
                  </a:outerShdw>
                </a:effectLst>
                <a:latin typeface="Lucida Bright" panose="02040602050505020304" pitchFamily="18" charset="0"/>
              </a:rPr>
              <a:t>, pa se investicijama, pored ulaganja HoV, kredite, industrijska postrojenja i sl., smatraju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kupovina nekretnina </a:t>
            </a:r>
            <a:r>
              <a:rPr lang="sr-Latn-ME" sz="1850" b="1" dirty="0">
                <a:effectLst>
                  <a:outerShdw blurRad="38100" dist="38100" dir="2700000" algn="tl">
                    <a:srgbClr val="000000">
                      <a:alpha val="43137"/>
                    </a:srgbClr>
                  </a:outerShdw>
                </a:effectLst>
                <a:latin typeface="Lucida Bright" panose="02040602050505020304" pitchFamily="18" charset="0"/>
              </a:rPr>
              <a:t>(e.g. vikendica, apartmana, zemljišta..) </a:t>
            </a:r>
            <a:r>
              <a:rPr lang="sr-Latn-ME" sz="1850" b="1" u="sng" dirty="0">
                <a:effectLst>
                  <a:outerShdw blurRad="38100" dist="38100" dir="2700000" algn="tl">
                    <a:srgbClr val="000000">
                      <a:alpha val="43137"/>
                    </a:srgbClr>
                  </a:outerShdw>
                </a:effectLst>
                <a:latin typeface="Lucida Bright" panose="02040602050505020304" pitchFamily="18" charset="0"/>
              </a:rPr>
              <a:t>čija svrha nije stavljanje u funkciju privredne djelatnosti</a:t>
            </a:r>
            <a:r>
              <a:rPr lang="sr-Latn-ME" sz="1850" b="1" dirty="0">
                <a:effectLst>
                  <a:outerShdw blurRad="38100" dist="38100" dir="2700000" algn="tl">
                    <a:srgbClr val="000000">
                      <a:alpha val="43137"/>
                    </a:srgbClr>
                  </a:outerShdw>
                </a:effectLst>
                <a:latin typeface="Lucida Bright" panose="02040602050505020304" pitchFamily="18" charset="0"/>
              </a:rPr>
              <a:t>,  kao i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pokloni, legati, nasljedstvo, </a:t>
            </a:r>
            <a:r>
              <a:rPr lang="sr-Latn-ME" sz="1850" b="1" dirty="0">
                <a:effectLst>
                  <a:outerShdw blurRad="38100" dist="38100" dir="2700000" algn="tl">
                    <a:srgbClr val="000000">
                      <a:alpha val="43137"/>
                    </a:srgbClr>
                  </a:outerShdw>
                </a:effectLst>
                <a:latin typeface="Lucida Bright" panose="02040602050505020304" pitchFamily="18" charset="0"/>
              </a:rPr>
              <a:t>čak i </a:t>
            </a:r>
            <a:r>
              <a:rPr lang="sr-Latn-ME" sz="1850" b="1" dirty="0">
                <a:solidFill>
                  <a:srgbClr val="FF5050"/>
                </a:solidFill>
                <a:effectLst>
                  <a:outerShdw blurRad="38100" dist="38100" dir="2700000" algn="tl">
                    <a:srgbClr val="000000">
                      <a:alpha val="43137"/>
                    </a:srgbClr>
                  </a:outerShdw>
                </a:effectLst>
                <a:latin typeface="Lucida Bright" panose="02040602050505020304" pitchFamily="18" charset="0"/>
              </a:rPr>
              <a:t>pozajmice bez naknade </a:t>
            </a:r>
            <a:r>
              <a:rPr lang="sr-Latn-ME" sz="1850" b="1" dirty="0">
                <a:effectLst>
                  <a:outerShdw blurRad="38100" dist="38100" dir="2700000" algn="tl">
                    <a:srgbClr val="000000">
                      <a:alpha val="43137"/>
                    </a:srgbClr>
                  </a:outerShdw>
                </a:effectLst>
                <a:latin typeface="Lucida Bright" panose="02040602050505020304" pitchFamily="18" charset="0"/>
              </a:rPr>
              <a:t>(e.g. automobili, Thompson C-7/78).</a:t>
            </a:r>
          </a:p>
          <a:p>
            <a:pPr algn="just">
              <a:lnSpc>
                <a:spcPct val="100000"/>
              </a:lnSpc>
            </a:pPr>
            <a:endParaRPr lang="sr-Latn-ME" sz="1900" b="1" dirty="0">
              <a:effectLst>
                <a:outerShdw blurRad="38100" dist="38100" dir="2700000" algn="tl">
                  <a:srgbClr val="000000">
                    <a:alpha val="43137"/>
                  </a:srgbClr>
                </a:outerShdw>
              </a:effectLst>
              <a:latin typeface="Lucida Bright" panose="02040602050505020304" pitchFamily="18" charset="0"/>
            </a:endParaRPr>
          </a:p>
          <a:p>
            <a:pPr marL="0" indent="0" algn="just">
              <a:lnSpc>
                <a:spcPct val="100000"/>
              </a:lnSpc>
              <a:buNone/>
            </a:pPr>
            <a:endParaRPr lang="sr-Latn-ME" sz="1900" b="1" dirty="0">
              <a:effectLst>
                <a:outerShdw blurRad="38100" dist="38100" dir="2700000" algn="tl">
                  <a:srgbClr val="000000">
                    <a:alpha val="43137"/>
                  </a:srgbClr>
                </a:outerShdw>
              </a:effectLst>
              <a:latin typeface="Lucida Fax" panose="02060602050505020204" pitchFamily="18" charset="0"/>
            </a:endParaRPr>
          </a:p>
          <a:p>
            <a:pPr marL="0" indent="0" algn="just">
              <a:lnSpc>
                <a:spcPct val="100000"/>
              </a:lnSpc>
              <a:buNone/>
            </a:pPr>
            <a:r>
              <a:rPr lang="sr-Latn-ME" dirty="0"/>
              <a:t> </a:t>
            </a: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45840"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6801456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a:t>
            </a:r>
            <a:r>
              <a:rPr lang="sr-Latn-ME" sz="2600" dirty="0">
                <a:solidFill>
                  <a:srgbClr val="FFC000"/>
                </a:solidFill>
                <a:latin typeface="Lucida Fax" panose="02060602050505020204" pitchFamily="18" charset="0"/>
              </a:rPr>
              <a:t>Područje primjene </a:t>
            </a:r>
            <a:r>
              <a:rPr lang="sr-Latn-ME" sz="2600" i="1" dirty="0">
                <a:solidFill>
                  <a:srgbClr val="FFC000"/>
                </a:solidFill>
                <a:latin typeface="Lucida Fax" panose="02060602050505020204" pitchFamily="18" charset="0"/>
              </a:rPr>
              <a:t>ratione Personae i ratione teritorii </a:t>
            </a:r>
            <a:r>
              <a:rPr lang="sr-Latn-ME" sz="2600" dirty="0">
                <a:latin typeface="Lucida Fax" panose="02060602050505020204" pitchFamily="18" charset="0"/>
              </a:rPr>
              <a:t>- </a:t>
            </a:r>
            <a:endParaRPr lang="en-US" sz="26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2100" b="1" i="1" dirty="0">
                <a:solidFill>
                  <a:srgbClr val="FF5050"/>
                </a:solidFill>
                <a:effectLst>
                  <a:outerShdw blurRad="38100" dist="38100" dir="2700000" algn="tl">
                    <a:srgbClr val="000000">
                      <a:alpha val="43137"/>
                    </a:srgbClr>
                  </a:outerShdw>
                </a:effectLst>
                <a:latin typeface="Lucida Bright" panose="02040602050505020304" pitchFamily="18" charset="0"/>
              </a:rPr>
              <a:t>RATIONE PERSONAE</a:t>
            </a:r>
          </a:p>
          <a:p>
            <a:pPr algn="just">
              <a:lnSpc>
                <a:spcPct val="100000"/>
              </a:lnSpc>
            </a:pPr>
            <a:r>
              <a:rPr lang="sr-Latn-ME" b="1" dirty="0">
                <a:effectLst>
                  <a:outerShdw blurRad="38100" dist="38100" dir="2700000" algn="tl">
                    <a:srgbClr val="000000">
                      <a:alpha val="43137"/>
                    </a:srgbClr>
                  </a:outerShdw>
                </a:effectLst>
                <a:latin typeface="Lucida Fax" panose="02060602050505020204" pitchFamily="18" charset="0"/>
              </a:rPr>
              <a:t>Po uzoru na slobodu kretanja robe, prava </a:t>
            </a:r>
            <a:r>
              <a:rPr lang="en-US" b="1" dirty="0" err="1">
                <a:effectLst>
                  <a:outerShdw blurRad="38100" dist="38100" dir="2700000" algn="tl">
                    <a:srgbClr val="000000">
                      <a:alpha val="43137"/>
                    </a:srgbClr>
                  </a:outerShdw>
                </a:effectLst>
                <a:latin typeface="Lucida Fax" panose="02060602050505020204" pitchFamily="18" charset="0"/>
              </a:rPr>
              <a:t>iz</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slobode</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kretanja</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kapitala</a:t>
            </a:r>
            <a:r>
              <a:rPr lang="en-US" b="1" dirty="0">
                <a:effectLst>
                  <a:outerShdw blurRad="38100" dist="38100" dir="2700000" algn="tl">
                    <a:srgbClr val="000000">
                      <a:alpha val="43137"/>
                    </a:srgbClr>
                  </a:outerShdw>
                </a:effectLst>
                <a:latin typeface="Lucida Fax" panose="02060602050505020204" pitchFamily="18" charset="0"/>
              </a:rPr>
              <a:t> </a:t>
            </a:r>
            <a:r>
              <a:rPr lang="sr-Latn-ME" b="1" dirty="0">
                <a:effectLst>
                  <a:outerShdw blurRad="38100" dist="38100" dir="2700000" algn="tl">
                    <a:srgbClr val="000000">
                      <a:alpha val="43137"/>
                    </a:srgbClr>
                  </a:outerShdw>
                </a:effectLst>
                <a:latin typeface="Lucida Fax" panose="02060602050505020204" pitchFamily="18" charset="0"/>
              </a:rPr>
              <a:t>(</a:t>
            </a:r>
            <a:r>
              <a:rPr lang="en-US" b="1" dirty="0" err="1">
                <a:effectLst>
                  <a:outerShdw blurRad="38100" dist="38100" dir="2700000" algn="tl">
                    <a:srgbClr val="000000">
                      <a:alpha val="43137"/>
                    </a:srgbClr>
                  </a:outerShdw>
                </a:effectLst>
                <a:latin typeface="Lucida Fax" panose="02060602050505020204" pitchFamily="18" charset="0"/>
              </a:rPr>
              <a:t>i</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platnog</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prometa</a:t>
            </a:r>
            <a:r>
              <a:rPr lang="sr-Latn-ME" b="1" dirty="0">
                <a:effectLst>
                  <a:outerShdw blurRad="38100" dist="38100" dir="2700000" algn="tl">
                    <a:srgbClr val="000000">
                      <a:alpha val="43137"/>
                    </a:srgbClr>
                  </a:outerShdw>
                </a:effectLst>
                <a:latin typeface="Lucida Fax" panose="02060602050505020204" pitchFamily="18" charset="0"/>
              </a:rPr>
              <a:t>)</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nijesu</a:t>
            </a:r>
            <a:r>
              <a:rPr lang="en-US" b="1" dirty="0">
                <a:effectLst>
                  <a:outerShdw blurRad="38100" dist="38100" dir="2700000" algn="tl">
                    <a:srgbClr val="000000">
                      <a:alpha val="43137"/>
                    </a:srgbClr>
                  </a:outerShdw>
                </a:effectLst>
                <a:latin typeface="Lucida Fax" panose="02060602050505020204" pitchFamily="18" charset="0"/>
              </a:rPr>
              <a:t> </a:t>
            </a:r>
            <a:r>
              <a:rPr lang="en-US" b="1" dirty="0" err="1">
                <a:effectLst>
                  <a:outerShdw blurRad="38100" dist="38100" dir="2700000" algn="tl">
                    <a:srgbClr val="000000">
                      <a:alpha val="43137"/>
                    </a:srgbClr>
                  </a:outerShdw>
                </a:effectLst>
                <a:latin typeface="Lucida Fax" panose="02060602050505020204" pitchFamily="18" charset="0"/>
              </a:rPr>
              <a:t>ograni</a:t>
            </a:r>
            <a:r>
              <a:rPr lang="sr-Latn-ME" b="1" dirty="0">
                <a:effectLst>
                  <a:outerShdw blurRad="38100" dist="38100" dir="2700000" algn="tl">
                    <a:srgbClr val="000000">
                      <a:alpha val="43137"/>
                    </a:srgbClr>
                  </a:outerShdw>
                </a:effectLst>
                <a:latin typeface="Lucida Fax" panose="02060602050505020204" pitchFamily="18" charset="0"/>
              </a:rPr>
              <a:t>čena na državljane EU, već ih uživaju sva lica koja vrše plaćanja (novčane transakcije) na „realciji“ između dvije države članice ili između države članice i </a:t>
            </a:r>
            <a:r>
              <a:rPr lang="sr-Latn-ME" b="1" dirty="0" smtClean="0">
                <a:effectLst>
                  <a:outerShdw blurRad="38100" dist="38100" dir="2700000" algn="tl">
                    <a:srgbClr val="000000">
                      <a:alpha val="43137"/>
                    </a:srgbClr>
                  </a:outerShdw>
                </a:effectLst>
                <a:latin typeface="Lucida Fax" panose="02060602050505020204" pitchFamily="18" charset="0"/>
              </a:rPr>
              <a:t>treće </a:t>
            </a:r>
            <a:r>
              <a:rPr lang="sr-Latn-ME" b="1" dirty="0">
                <a:effectLst>
                  <a:outerShdw blurRad="38100" dist="38100" dir="2700000" algn="tl">
                    <a:srgbClr val="000000">
                      <a:alpha val="43137"/>
                    </a:srgbClr>
                  </a:outerShdw>
                </a:effectLst>
                <a:latin typeface="Lucida Fax" panose="02060602050505020204" pitchFamily="18" charset="0"/>
              </a:rPr>
              <a:t>zemlje („</a:t>
            </a:r>
            <a:r>
              <a:rPr lang="sr-Latn-ME" b="1" u="sng" dirty="0">
                <a:effectLst>
                  <a:outerShdw blurRad="38100" dist="38100" dir="2700000" algn="tl">
                    <a:srgbClr val="000000">
                      <a:alpha val="43137"/>
                    </a:srgbClr>
                  </a:outerShdw>
                </a:effectLst>
                <a:latin typeface="Lucida Fax" panose="02060602050505020204" pitchFamily="18" charset="0"/>
              </a:rPr>
              <a:t>prekogranični element</a:t>
            </a:r>
            <a:r>
              <a:rPr lang="sr-Latn-ME" b="1" dirty="0">
                <a:effectLst>
                  <a:outerShdw blurRad="38100" dist="38100" dir="2700000" algn="tl">
                    <a:srgbClr val="000000">
                      <a:alpha val="43137"/>
                    </a:srgbClr>
                  </a:outerShdw>
                </a:effectLst>
                <a:latin typeface="Lucida Fax" panose="02060602050505020204" pitchFamily="18" charset="0"/>
              </a:rPr>
              <a:t>“). </a:t>
            </a:r>
          </a:p>
          <a:p>
            <a:pPr marL="0" indent="0" algn="just">
              <a:lnSpc>
                <a:spcPct val="100000"/>
              </a:lnSpc>
              <a:buNone/>
            </a:pPr>
            <a:r>
              <a:rPr lang="sr-Latn-ME" sz="2100" b="1" i="1" dirty="0">
                <a:solidFill>
                  <a:srgbClr val="FF5050"/>
                </a:solidFill>
                <a:effectLst>
                  <a:outerShdw blurRad="38100" dist="38100" dir="2700000" algn="tl">
                    <a:srgbClr val="000000">
                      <a:alpha val="43137"/>
                    </a:srgbClr>
                  </a:outerShdw>
                </a:effectLst>
                <a:latin typeface="Lucida Bright" panose="02040602050505020304" pitchFamily="18" charset="0"/>
              </a:rPr>
              <a:t>RATIONE TERITORII</a:t>
            </a:r>
          </a:p>
          <a:p>
            <a:pPr algn="just">
              <a:lnSpc>
                <a:spcPct val="100000"/>
              </a:lnSpc>
            </a:pPr>
            <a:r>
              <a:rPr lang="sr-Latn-ME" sz="1900" b="1" dirty="0">
                <a:effectLst>
                  <a:outerShdw blurRad="38100" dist="38100" dir="2700000" algn="tl">
                    <a:srgbClr val="000000">
                      <a:alpha val="43137"/>
                    </a:srgbClr>
                  </a:outerShdw>
                </a:effectLst>
                <a:latin typeface="Lucida Fax" panose="02060602050505020204" pitchFamily="18" charset="0"/>
              </a:rPr>
              <a:t>Ograničenja u smislu teritorijalne primjene slobode kretanja kapitala (i platnog prometa) takođe ne postoje. Uslov je, međutim, kao i kod pitanja domena personalne primjene da je ispunjen </a:t>
            </a:r>
            <a:r>
              <a:rPr lang="sr-Latn-ME" sz="1900" b="1" u="sng" dirty="0">
                <a:effectLst>
                  <a:outerShdw blurRad="38100" dist="38100" dir="2700000" algn="tl">
                    <a:srgbClr val="000000">
                      <a:alpha val="43137"/>
                    </a:srgbClr>
                  </a:outerShdw>
                </a:effectLst>
                <a:latin typeface="Lucida Fax" panose="02060602050505020204" pitchFamily="18" charset="0"/>
              </a:rPr>
              <a:t>uslov </a:t>
            </a:r>
            <a:r>
              <a:rPr lang="sr-Latn-ME" sz="1900" b="1" u="sng" dirty="0" smtClean="0">
                <a:effectLst>
                  <a:outerShdw blurRad="38100" dist="38100" dir="2700000" algn="tl">
                    <a:srgbClr val="000000">
                      <a:alpha val="43137"/>
                    </a:srgbClr>
                  </a:outerShdw>
                </a:effectLst>
                <a:latin typeface="Lucida Fax" panose="02060602050505020204" pitchFamily="18" charset="0"/>
              </a:rPr>
              <a:t>(element) prekograničnosti</a:t>
            </a:r>
            <a:r>
              <a:rPr lang="sr-Latn-ME" sz="1900" b="1" dirty="0">
                <a:effectLst>
                  <a:outerShdw blurRad="38100" dist="38100" dir="2700000" algn="tl">
                    <a:srgbClr val="000000">
                      <a:alpha val="43137"/>
                    </a:srgbClr>
                  </a:outerShdw>
                </a:effectLst>
                <a:latin typeface="Lucida Fax" panose="02060602050505020204" pitchFamily="18" charset="0"/>
              </a:rPr>
              <a:t>, koji se takođe široko tumači. Primjera radi, u slučaju </a:t>
            </a:r>
            <a:r>
              <a:rPr lang="sr-Latn-ME" sz="1900" b="1" i="1" dirty="0">
                <a:effectLst>
                  <a:outerShdw blurRad="38100" dist="38100" dir="2700000" algn="tl">
                    <a:srgbClr val="000000">
                      <a:alpha val="43137"/>
                    </a:srgbClr>
                  </a:outerShdw>
                </a:effectLst>
                <a:latin typeface="Lucida Fax" panose="02060602050505020204" pitchFamily="18" charset="0"/>
              </a:rPr>
              <a:t>Sandoz C-439/97</a:t>
            </a:r>
            <a:r>
              <a:rPr lang="sr-Latn-ME" sz="1900" b="1" dirty="0">
                <a:effectLst>
                  <a:outerShdw blurRad="38100" dist="38100" dir="2700000" algn="tl">
                    <a:srgbClr val="000000">
                      <a:alpha val="43137"/>
                    </a:srgbClr>
                  </a:outerShdw>
                </a:effectLst>
                <a:latin typeface="Lucida Fax" panose="02060602050505020204" pitchFamily="18" charset="0"/>
              </a:rPr>
              <a:t>, Sud pravde je zauzeo stanovište da se zakon države članice koji se odnosi na poreski tretman dividendi koje plaćaju društva/kompanije iz treće zemlje može osporavati sa stanovišta primjene slobode kretanja kapitala (i platnog prometa)</a:t>
            </a:r>
          </a:p>
          <a:p>
            <a:pPr marL="0" indent="0" algn="just">
              <a:lnSpc>
                <a:spcPct val="100000"/>
              </a:lnSpc>
              <a:buNone/>
            </a:pPr>
            <a:r>
              <a:rPr lang="sr-Latn-ME" dirty="0"/>
              <a:t> </a:t>
            </a: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31924891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a:t>
            </a:r>
            <a:r>
              <a:rPr lang="sr-Latn-ME" sz="2600" dirty="0">
                <a:solidFill>
                  <a:srgbClr val="FFC000"/>
                </a:solidFill>
                <a:latin typeface="Lucida Fax" panose="02060602050505020204" pitchFamily="18" charset="0"/>
              </a:rPr>
              <a:t>ODNOS SLOBODE KRETANJA KAPITALA I ostalih sloboda- </a:t>
            </a:r>
            <a:endParaRPr lang="en-US" sz="2600" dirty="0">
              <a:solidFill>
                <a:srgbClr val="FFC000"/>
              </a:solidFill>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2100" b="1" dirty="0">
                <a:solidFill>
                  <a:srgbClr val="FFFF99"/>
                </a:solidFill>
                <a:effectLst/>
                <a:latin typeface="Lucida Bright" panose="02040602050505020304" pitchFamily="18" charset="0"/>
              </a:rPr>
              <a:t>SLOBODA KRETANJA ROBE</a:t>
            </a:r>
          </a:p>
          <a:p>
            <a:pPr algn="just">
              <a:lnSpc>
                <a:spcPct val="100000"/>
              </a:lnSpc>
            </a:pPr>
            <a:r>
              <a:rPr lang="sr-Latn-ME" b="1" dirty="0">
                <a:effectLst/>
                <a:latin typeface="Lucida Bright" panose="02040602050505020304" pitchFamily="18" charset="0"/>
              </a:rPr>
              <a:t>Najpoznatiji slučaj u kojem se Sud pravde bavio razgraničenjem dvije slobode je </a:t>
            </a:r>
            <a:r>
              <a:rPr lang="sr-Latn-ME" b="1" i="1" dirty="0">
                <a:solidFill>
                  <a:srgbClr val="FFFF99"/>
                </a:solidFill>
                <a:effectLst/>
                <a:latin typeface="Lucida Bright" panose="02040602050505020304" pitchFamily="18" charset="0"/>
              </a:rPr>
              <a:t>Thompson</a:t>
            </a:r>
            <a:r>
              <a:rPr lang="sr-Latn-ME" b="1" dirty="0">
                <a:solidFill>
                  <a:srgbClr val="FFFF99"/>
                </a:solidFill>
                <a:effectLst/>
                <a:latin typeface="Lucida Bright" panose="02040602050505020304" pitchFamily="18" charset="0"/>
              </a:rPr>
              <a:t> C–7/78</a:t>
            </a:r>
            <a:r>
              <a:rPr lang="sr-Latn-ME" b="1" dirty="0">
                <a:effectLst/>
                <a:latin typeface="Lucida Bright" panose="02040602050505020304" pitchFamily="18" charset="0"/>
              </a:rPr>
              <a:t>, u kojem je cijenio status metalnih novčića koje je trebalo izvesti iz Ujedinjenog kraljevstva. </a:t>
            </a:r>
          </a:p>
          <a:p>
            <a:pPr algn="just">
              <a:lnSpc>
                <a:spcPct val="100000"/>
              </a:lnSpc>
            </a:pPr>
            <a:r>
              <a:rPr lang="sr-Latn-ME" b="1" dirty="0">
                <a:effectLst/>
                <a:latin typeface="Lucida Bright" panose="02040602050505020304" pitchFamily="18" charset="0"/>
              </a:rPr>
              <a:t>Sud pravde  je suštinski napravio razliku između kapitala i robe po </a:t>
            </a:r>
            <a:r>
              <a:rPr lang="sr-Latn-ME" b="1" dirty="0">
                <a:solidFill>
                  <a:srgbClr val="FF5050"/>
                </a:solidFill>
                <a:effectLst/>
                <a:latin typeface="Lucida Bright" panose="02040602050505020304" pitchFamily="18" charset="0"/>
              </a:rPr>
              <a:t>kriterijumu svrhe koju objekt kretanja ostvaruje</a:t>
            </a:r>
            <a:r>
              <a:rPr lang="sr-Latn-ME" b="1" dirty="0">
                <a:effectLst/>
                <a:latin typeface="Lucida Bright" panose="02040602050505020304" pitchFamily="18" charset="0"/>
              </a:rPr>
              <a:t>, istakavši u izreci odluke da se na transfer </a:t>
            </a:r>
            <a:r>
              <a:rPr lang="sr-Latn-ME" b="1" u="sng" dirty="0">
                <a:effectLst/>
                <a:latin typeface="Lucida Bright" panose="02040602050505020304" pitchFamily="18" charset="0"/>
              </a:rPr>
              <a:t>metalnih novčića koji su zakonito sredstvo plaćanja </a:t>
            </a:r>
            <a:r>
              <a:rPr lang="sr-Latn-ME" b="1" dirty="0">
                <a:effectLst/>
                <a:latin typeface="Lucida Bright" panose="02040602050505020304" pitchFamily="18" charset="0"/>
              </a:rPr>
              <a:t>ne primjenjuju odredbe UFEU (tada Rimskog ugovora) o slobodi kretanja robe, kao i da se te odredbe primjenjuju na </a:t>
            </a:r>
            <a:r>
              <a:rPr lang="sr-Latn-ME" b="1" u="sng" dirty="0">
                <a:effectLst/>
                <a:latin typeface="Lucida Bright" panose="02040602050505020304" pitchFamily="18" charset="0"/>
              </a:rPr>
              <a:t>metalne novčiće koji više nijesu zakonito sredstvo plaćanja.   </a:t>
            </a:r>
          </a:p>
          <a:p>
            <a:pPr algn="just">
              <a:lnSpc>
                <a:spcPct val="100000"/>
              </a:lnSpc>
            </a:pPr>
            <a:r>
              <a:rPr lang="sr-Latn-ME" b="1" dirty="0">
                <a:effectLst/>
                <a:latin typeface="Lucida Bright" panose="02040602050505020304" pitchFamily="18" charset="0"/>
              </a:rPr>
              <a:t>Prema tome, </a:t>
            </a:r>
            <a:r>
              <a:rPr lang="sr-Latn-ME" b="1" dirty="0">
                <a:solidFill>
                  <a:srgbClr val="FFFF99"/>
                </a:solidFill>
                <a:effectLst/>
                <a:latin typeface="Lucida Bright" panose="02040602050505020304" pitchFamily="18" charset="0"/>
              </a:rPr>
              <a:t>prekogranični promet </a:t>
            </a:r>
            <a:r>
              <a:rPr lang="sr-Latn-ME" b="1" u="sng" dirty="0">
                <a:solidFill>
                  <a:srgbClr val="FFFF99"/>
                </a:solidFill>
                <a:effectLst/>
                <a:latin typeface="Lucida Bright" panose="02040602050505020304" pitchFamily="18" charset="0"/>
              </a:rPr>
              <a:t>hartija od vrijednosti </a:t>
            </a:r>
            <a:r>
              <a:rPr lang="sr-Latn-ME" b="1" dirty="0">
                <a:solidFill>
                  <a:srgbClr val="FFFF99"/>
                </a:solidFill>
                <a:effectLst/>
                <a:latin typeface="Lucida Bright" panose="02040602050505020304" pitchFamily="18" charset="0"/>
              </a:rPr>
              <a:t>i novca kao sredstva plaćanja </a:t>
            </a:r>
            <a:r>
              <a:rPr lang="sr-Latn-ME" b="1" dirty="0">
                <a:effectLst/>
                <a:latin typeface="Lucida Bright" panose="02040602050505020304" pitchFamily="18" charset="0"/>
              </a:rPr>
              <a:t>podliježe primjeni propisa koji se odnose na slobodu kretanja kapitala.</a:t>
            </a:r>
          </a:p>
          <a:p>
            <a:pPr algn="just">
              <a:lnSpc>
                <a:spcPct val="100000"/>
              </a:lnSpc>
            </a:pPr>
            <a:r>
              <a:rPr lang="sr-Latn-ME" b="1" dirty="0">
                <a:solidFill>
                  <a:srgbClr val="FFFF99"/>
                </a:solidFill>
                <a:effectLst/>
                <a:latin typeface="Lucida Bright" panose="02040602050505020304" pitchFamily="18" charset="0"/>
              </a:rPr>
              <a:t>Prekogranični promet stvari u kojima nije inkorpirano neko drugo pravo </a:t>
            </a:r>
            <a:r>
              <a:rPr lang="sr-Latn-ME" b="1" dirty="0">
                <a:effectLst/>
                <a:latin typeface="Lucida Bright" panose="02040602050505020304" pitchFamily="18" charset="0"/>
              </a:rPr>
              <a:t>podliježe primjeni propisa koji uređuju slobodu kretanja robe. </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4037326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718984"/>
            <a:ext cx="12025336" cy="1161844"/>
          </a:xfrm>
        </p:spPr>
        <p:txBody>
          <a:bodyPr>
            <a:noAutofit/>
          </a:bodyPr>
          <a:lstStyle/>
          <a:p>
            <a:r>
              <a:rPr lang="sr-Latn-ME" sz="3700" dirty="0">
                <a:latin typeface="Lucida Fax" panose="02060602050505020204" pitchFamily="18" charset="0"/>
              </a:rPr>
              <a:t>Sloboda kretanja kapitala</a:t>
            </a:r>
            <a:br>
              <a:rPr lang="sr-Latn-ME" sz="3700" dirty="0">
                <a:latin typeface="Lucida Fax" panose="02060602050505020204" pitchFamily="18" charset="0"/>
              </a:rPr>
            </a:br>
            <a:r>
              <a:rPr lang="sr-Latn-ME" sz="2700" dirty="0">
                <a:latin typeface="Lucida Fax" panose="02060602050505020204" pitchFamily="18" charset="0"/>
              </a:rPr>
              <a:t> </a:t>
            </a:r>
            <a:r>
              <a:rPr lang="sr-Latn-ME" sz="2600" dirty="0">
                <a:latin typeface="Lucida Fax" panose="02060602050505020204" pitchFamily="18" charset="0"/>
              </a:rPr>
              <a:t>- </a:t>
            </a:r>
            <a:r>
              <a:rPr lang="sr-Latn-ME" sz="2600" dirty="0">
                <a:solidFill>
                  <a:srgbClr val="FFC000"/>
                </a:solidFill>
                <a:latin typeface="Lucida Fax" panose="02060602050505020204" pitchFamily="18" charset="0"/>
              </a:rPr>
              <a:t>ODNOS SLOBODE KRETANJA KAPITALA I ostalih sloboda</a:t>
            </a:r>
            <a:r>
              <a:rPr lang="sr-Latn-ME" sz="2600" dirty="0">
                <a:latin typeface="Lucida Fax" panose="02060602050505020204" pitchFamily="18" charset="0"/>
              </a:rPr>
              <a:t>- </a:t>
            </a:r>
            <a:endParaRPr lang="en-US" sz="2600" dirty="0">
              <a:latin typeface="Lucida Bright" panose="020406020505050203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2100" b="1" dirty="0">
                <a:solidFill>
                  <a:srgbClr val="FFFF99"/>
                </a:solidFill>
                <a:effectLst/>
                <a:latin typeface="Lucida Bright" panose="02040602050505020304" pitchFamily="18" charset="0"/>
              </a:rPr>
              <a:t>SLOBODA POSLOVNOG NASTANJIVANJA</a:t>
            </a:r>
          </a:p>
          <a:p>
            <a:pPr marL="0" indent="0" algn="just">
              <a:lnSpc>
                <a:spcPct val="100000"/>
              </a:lnSpc>
              <a:buNone/>
            </a:pPr>
            <a:r>
              <a:rPr lang="sr-Latn-ME" sz="1900" b="1" u="sng" dirty="0">
                <a:effectLst/>
                <a:latin typeface="Lucida Bright" panose="02040602050505020304" pitchFamily="18" charset="0"/>
              </a:rPr>
              <a:t>Članom 49. st. 2. UFEU</a:t>
            </a:r>
            <a:r>
              <a:rPr lang="sr-Latn-ME" sz="1900" b="1" dirty="0">
                <a:effectLst/>
                <a:latin typeface="Lucida Bright" panose="02040602050505020304" pitchFamily="18" charset="0"/>
              </a:rPr>
              <a:t>, sloboda poslovnog nastanjivanja uređuje se kao sekundarna  u odnosu na slobodu kretanja kapitala, kojoj se daje prioritet u primjeni, što govori i o bliskosti rješenja. </a:t>
            </a:r>
          </a:p>
          <a:p>
            <a:pPr marL="0" indent="0" algn="just">
              <a:lnSpc>
                <a:spcPct val="100000"/>
              </a:lnSpc>
              <a:buNone/>
            </a:pPr>
            <a:r>
              <a:rPr lang="sr-Latn-ME" sz="1850" b="1" dirty="0">
                <a:effectLst/>
                <a:latin typeface="Lucida Bright" panose="02040602050505020304" pitchFamily="18" charset="0"/>
              </a:rPr>
              <a:t>Ipak, </a:t>
            </a:r>
            <a:r>
              <a:rPr lang="sr-Latn-ME" sz="1850" b="1" dirty="0">
                <a:solidFill>
                  <a:srgbClr val="FF5050"/>
                </a:solidFill>
                <a:effectLst/>
                <a:latin typeface="Lucida Bright" panose="02040602050505020304" pitchFamily="18" charset="0"/>
              </a:rPr>
              <a:t>Sud pravde redovno kumulativno primjenjuje obije slobode</a:t>
            </a:r>
            <a:r>
              <a:rPr lang="sr-Latn-ME" sz="1850" b="1" dirty="0">
                <a:effectLst/>
                <a:latin typeface="Lucida Bright" panose="02040602050505020304" pitchFamily="18" charset="0"/>
              </a:rPr>
              <a:t>, ne ispitujući usklađenost da relevantnim odredbama UFEU o drugoj, ako je u pogledu prve utvrđena neusklađenost i </a:t>
            </a:r>
            <a:r>
              <a:rPr lang="sr-Latn-ME" sz="1850" b="1" dirty="0" smtClean="0">
                <a:effectLst/>
                <a:latin typeface="Lucida Bright" panose="02040602050505020304" pitchFamily="18" charset="0"/>
              </a:rPr>
              <a:t>obratno.</a:t>
            </a:r>
          </a:p>
          <a:p>
            <a:pPr marL="0" indent="0" algn="just">
              <a:lnSpc>
                <a:spcPct val="100000"/>
              </a:lnSpc>
              <a:buNone/>
            </a:pPr>
            <a:r>
              <a:rPr lang="sr-Latn-ME" sz="1850" b="1" dirty="0" smtClean="0">
                <a:effectLst/>
                <a:latin typeface="Lucida Bright" panose="02040602050505020304" pitchFamily="18" charset="0"/>
              </a:rPr>
              <a:t>Dakle, restriktivnost </a:t>
            </a:r>
            <a:r>
              <a:rPr lang="sr-Latn-ME" sz="1850" b="1" dirty="0">
                <a:effectLst/>
                <a:latin typeface="Lucida Bright" panose="02040602050505020304" pitchFamily="18" charset="0"/>
              </a:rPr>
              <a:t>i (ne)dozvoljenost pojedinih mjera u graničnim slučajevima (e.g. „zlatne akcije“) utvrđuje </a:t>
            </a:r>
            <a:r>
              <a:rPr lang="sr-Latn-ME" sz="1850" b="1" dirty="0" smtClean="0">
                <a:effectLst/>
                <a:latin typeface="Lucida Bright" panose="02040602050505020304" pitchFamily="18" charset="0"/>
              </a:rPr>
              <a:t>se istovremenom </a:t>
            </a:r>
            <a:r>
              <a:rPr lang="sr-Latn-ME" sz="1850" b="1" dirty="0">
                <a:effectLst/>
                <a:latin typeface="Lucida Bright" panose="02040602050505020304" pitchFamily="18" charset="0"/>
              </a:rPr>
              <a:t>primjenom dva seta kriterijuma (tj. obije zabrane).</a:t>
            </a:r>
          </a:p>
          <a:p>
            <a:pPr marL="0" indent="0" algn="just">
              <a:lnSpc>
                <a:spcPct val="100000"/>
              </a:lnSpc>
              <a:buNone/>
            </a:pPr>
            <a:r>
              <a:rPr lang="sr-Latn-ME" sz="1850" b="1" dirty="0">
                <a:effectLst/>
                <a:latin typeface="Lucida Bright" panose="02040602050505020304" pitchFamily="18" charset="0"/>
              </a:rPr>
              <a:t>Najbliži određivanju standarda razlikovanja domena primjene dvije slobode Sud je bio u slučaju </a:t>
            </a:r>
            <a:r>
              <a:rPr lang="sr-Latn-CS" sz="1800" i="1" dirty="0">
                <a:effectLst/>
                <a:latin typeface="Georgia" panose="02040502050405020303" pitchFamily="18" charset="0"/>
                <a:ea typeface="Calibri" panose="020F0502020204030204" pitchFamily="34" charset="0"/>
                <a:cs typeface="Times New Roman" panose="02020603050405020304" pitchFamily="18" charset="0"/>
              </a:rPr>
              <a:t>Cadbury Schweppes </a:t>
            </a:r>
            <a:r>
              <a:rPr lang="en-US" sz="1800" dirty="0">
                <a:effectLst/>
                <a:latin typeface="Georgia" panose="02040502050405020303" pitchFamily="18" charset="0"/>
                <a:ea typeface="Calibri" panose="020F0502020204030204" pitchFamily="34" charset="0"/>
                <a:cs typeface="Times New Roman" panose="02020603050405020304" pitchFamily="18" charset="0"/>
              </a:rPr>
              <a:t>C-196/04 </a:t>
            </a:r>
            <a:r>
              <a:rPr lang="sr-Latn-ME" sz="1800" dirty="0">
                <a:effectLst/>
                <a:latin typeface="Georgia" panose="02040502050405020303" pitchFamily="18" charset="0"/>
                <a:ea typeface="Calibri" panose="020F0502020204030204" pitchFamily="34" charset="0"/>
                <a:cs typeface="Times New Roman" panose="02020603050405020304" pitchFamily="18" charset="0"/>
              </a:rPr>
              <a:t>, </a:t>
            </a:r>
            <a:r>
              <a:rPr lang="sr-Latn-ME" sz="1800" b="1" dirty="0">
                <a:effectLst/>
                <a:latin typeface="Georgia" panose="02040502050405020303" pitchFamily="18" charset="0"/>
                <a:ea typeface="Calibri" panose="020F0502020204030204" pitchFamily="34" charset="0"/>
                <a:cs typeface="Times New Roman" panose="02020603050405020304" pitchFamily="18" charset="0"/>
              </a:rPr>
              <a:t>kod kojeg je u presudi iznijeto sljedeće zapažanje: </a:t>
            </a:r>
          </a:p>
          <a:p>
            <a:pPr indent="0" algn="just">
              <a:lnSpc>
                <a:spcPct val="115000"/>
              </a:lnSpc>
              <a:spcAft>
                <a:spcPts val="800"/>
              </a:spcAft>
              <a:buNone/>
            </a:pPr>
            <a:r>
              <a:rPr lang="sr-Latn-CS" sz="1900" dirty="0">
                <a:effectLst/>
                <a:latin typeface="Georgia" panose="02040502050405020303" pitchFamily="18" charset="0"/>
                <a:ea typeface="Calibri" panose="020F0502020204030204" pitchFamily="34" charset="0"/>
                <a:cs typeface="Times New Roman" panose="02020603050405020304" pitchFamily="18" charset="0"/>
              </a:rPr>
              <a:t>„U skladu sa ranijim slučajevima, </a:t>
            </a:r>
            <a:r>
              <a:rPr lang="sr-Latn-CS" sz="1900" dirty="0">
                <a:solidFill>
                  <a:srgbClr val="FFFF99"/>
                </a:solidFill>
                <a:effectLst/>
                <a:latin typeface="Georgia" panose="02040502050405020303" pitchFamily="18" charset="0"/>
                <a:ea typeface="Calibri" panose="020F0502020204030204" pitchFamily="34" charset="0"/>
                <a:cs typeface="Times New Roman" panose="02020603050405020304" pitchFamily="18" charset="0"/>
              </a:rPr>
              <a:t>odredbe nacionalnog prava koje se primjenjuju na vlasnički udio predmetnih </a:t>
            </a:r>
            <a:r>
              <a:rPr lang="sr-Latn-CS" sz="1900" dirty="0" smtClean="0">
                <a:solidFill>
                  <a:srgbClr val="FFFF99"/>
                </a:solidFill>
                <a:effectLst/>
                <a:latin typeface="Georgia" panose="02040502050405020303" pitchFamily="18" charset="0"/>
                <a:ea typeface="Calibri" panose="020F0502020204030204" pitchFamily="34" charset="0"/>
                <a:cs typeface="Times New Roman" panose="02020603050405020304" pitchFamily="18" charset="0"/>
              </a:rPr>
              <a:t>državljana </a:t>
            </a:r>
            <a:r>
              <a:rPr lang="sr-Latn-CS" sz="1900" dirty="0">
                <a:solidFill>
                  <a:srgbClr val="FFFF99"/>
                </a:solidFill>
                <a:effectLst/>
                <a:latin typeface="Georgia" panose="02040502050405020303" pitchFamily="18" charset="0"/>
                <a:ea typeface="Calibri" panose="020F0502020204030204" pitchFamily="34" charset="0"/>
                <a:cs typeface="Times New Roman" panose="02020603050405020304" pitchFamily="18" charset="0"/>
              </a:rPr>
              <a:t>država članica u kompaniji sa poslovnim nastanom u drugoj državi članici, pri čemu im takvo vlasništvo daje </a:t>
            </a:r>
            <a:r>
              <a:rPr lang="sr-Latn-CS" sz="1900" b="1" u="sng" dirty="0">
                <a:solidFill>
                  <a:srgbClr val="FFFF99"/>
                </a:solidFill>
                <a:effectLst/>
                <a:latin typeface="Georgia" panose="02040502050405020303" pitchFamily="18" charset="0"/>
                <a:ea typeface="Calibri" panose="020F0502020204030204" pitchFamily="34" charset="0"/>
                <a:cs typeface="Times New Roman" panose="02020603050405020304" pitchFamily="18" charset="0"/>
              </a:rPr>
              <a:t>presudan uticaj </a:t>
            </a:r>
            <a:r>
              <a:rPr lang="sr-Latn-CS" sz="1900" u="sng" dirty="0">
                <a:solidFill>
                  <a:srgbClr val="FFFF99"/>
                </a:solidFill>
                <a:effectLst/>
                <a:latin typeface="Georgia" panose="02040502050405020303" pitchFamily="18" charset="0"/>
                <a:ea typeface="Calibri" panose="020F0502020204030204" pitchFamily="34" charset="0"/>
                <a:cs typeface="Times New Roman" panose="02020603050405020304" pitchFamily="18" charset="0"/>
              </a:rPr>
              <a:t>na odlučivanje u tim kompanijama i omogučava im </a:t>
            </a:r>
            <a:r>
              <a:rPr lang="sr-Latn-CS" sz="1900" b="1" u="sng" dirty="0">
                <a:solidFill>
                  <a:srgbClr val="FFFF99"/>
                </a:solidFill>
                <a:effectLst/>
                <a:latin typeface="Georgia" panose="02040502050405020303" pitchFamily="18" charset="0"/>
                <a:ea typeface="Calibri" panose="020F0502020204030204" pitchFamily="34" charset="0"/>
                <a:cs typeface="Times New Roman" panose="02020603050405020304" pitchFamily="18" charset="0"/>
              </a:rPr>
              <a:t>usmjeravanje poslovnih aktivnosti</a:t>
            </a:r>
            <a:r>
              <a:rPr lang="sr-Latn-CS" sz="1900" dirty="0">
                <a:effectLst/>
                <a:latin typeface="Georgia" panose="02040502050405020303" pitchFamily="18" charset="0"/>
                <a:ea typeface="Calibri" panose="020F0502020204030204" pitchFamily="34" charset="0"/>
                <a:cs typeface="Times New Roman" panose="02020603050405020304" pitchFamily="18" charset="0"/>
              </a:rPr>
              <a:t>, spadaju u domen primjene odredbi Ugovora o slobodi nastanjivanja.“                   </a:t>
            </a:r>
          </a:p>
          <a:p>
            <a:pPr marL="0" indent="0" algn="just">
              <a:lnSpc>
                <a:spcPct val="100000"/>
              </a:lnSpc>
              <a:buNone/>
            </a:pPr>
            <a:endParaRPr lang="sr-Latn-ME" sz="1900" b="1" dirty="0">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a:p>
            <a:pPr marL="0" indent="0" algn="just">
              <a:lnSpc>
                <a:spcPct val="100000"/>
              </a:lnSpc>
              <a:buNone/>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64627" y="118804"/>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11985083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29551</TotalTime>
  <Words>3015</Words>
  <Application>Microsoft Office PowerPoint</Application>
  <PresentationFormat>Widescreen</PresentationFormat>
  <Paragraphs>115</Paragraphs>
  <Slides>17</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17</vt:i4>
      </vt:variant>
    </vt:vector>
  </HeadingPairs>
  <TitlesOfParts>
    <vt:vector size="28" baseType="lpstr">
      <vt:lpstr>Arial</vt:lpstr>
      <vt:lpstr>Bookman Old Style</vt:lpstr>
      <vt:lpstr>Calibri</vt:lpstr>
      <vt:lpstr>Corbel</vt:lpstr>
      <vt:lpstr>Georgia</vt:lpstr>
      <vt:lpstr>Lucida Bright</vt:lpstr>
      <vt:lpstr>Lucida Fax</vt:lpstr>
      <vt:lpstr>Rockwell</vt:lpstr>
      <vt:lpstr>Times New Roman</vt:lpstr>
      <vt:lpstr>Custom Design</vt:lpstr>
      <vt:lpstr>Damask</vt:lpstr>
      <vt:lpstr>                 MASTER studije Pravnog Fakulteta UCG - PRAVO UNUTRAŠNJEG TRŽIŠTA –    sloboda Kretanja kapitala  (Osnov prezentacije: udžbenička literatura iz informacione liste)   </vt:lpstr>
      <vt:lpstr>SLOBODA KRETANja Kapitala - pojam i mjesto u sistemu osnovnih sloboda - </vt:lpstr>
      <vt:lpstr>Sloboda Kretanja kapitala - Pravni izvori  - </vt:lpstr>
      <vt:lpstr>Sloboda Kretanja kapitala - Pravni izvori  - </vt:lpstr>
      <vt:lpstr>Sloboda Kretanja kapitala - Pravni izvori  - </vt:lpstr>
      <vt:lpstr>Sloboda kretanja kapitala  - Područje primjene ratione materiae - </vt:lpstr>
      <vt:lpstr>Sloboda kretanja kapitala  - Područje primjene ratione Personae i ratione teritorii - </vt:lpstr>
      <vt:lpstr>Sloboda kretanja kapitala  - ODNOS SLOBODE KRETANJA KAPITALA I ostalih sloboda- </vt:lpstr>
      <vt:lpstr>Sloboda kretanja kapitala  - ODNOS SLOBODE KRETANJA KAPITALA I ostalih sloboda- </vt:lpstr>
      <vt:lpstr>Sloboda kretanja kapitala  - ODNOS SLOBODE KRETANJA KAPITALA I ostalih sloboda- </vt:lpstr>
      <vt:lpstr>Sloboda kretanja kapitala  - Zabrana diskriminatornih ograničenja- </vt:lpstr>
      <vt:lpstr>Sloboda kretanja kapitala  - Zabrana ostalih (Nediskriminatornih) ograničenja - </vt:lpstr>
      <vt:lpstr>Sloboda kretanja kapitala  - Dozvoljena ograničenja: Pisani razlozi  - </vt:lpstr>
      <vt:lpstr>Sloboda kretanja kapitala  - Dozvoljena ograničenja: Pisani razlozi  - </vt:lpstr>
      <vt:lpstr>Sloboda kretanja kapitala  - Dozvoljena ograničenja: NEPisani razlozi - </vt:lpstr>
      <vt:lpstr>Sloboda kretanja kapitala Zlatne Akcije: Korak ka horizontalnom neposrednom dejstvu?  </vt:lpstr>
      <vt:lpstr>Sloboda kretanja kapitala Zlatne Akcije: Korak ka horizontalnom neposrednom dejstvu?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Nikolina</cp:lastModifiedBy>
  <cp:revision>877</cp:revision>
  <dcterms:created xsi:type="dcterms:W3CDTF">2014-04-17T22:18:44Z</dcterms:created>
  <dcterms:modified xsi:type="dcterms:W3CDTF">2024-05-29T09:30:48Z</dcterms:modified>
</cp:coreProperties>
</file>